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notesMasterIdLst>
    <p:notesMasterId r:id="rId6"/>
  </p:notesMasterIdLst>
  <p:sldIdLst>
    <p:sldId id="257" r:id="rId5"/>
  </p:sldIdLst>
  <p:sldSz cx="32404050" cy="43205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1E43"/>
    <a:srgbClr val="A62E68"/>
    <a:srgbClr val="F6503B"/>
    <a:srgbClr val="E0CAEC"/>
    <a:srgbClr val="AD76CC"/>
    <a:srgbClr val="56296E"/>
    <a:srgbClr val="C59DDB"/>
    <a:srgbClr val="5C8AE6"/>
    <a:srgbClr val="6665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7793" autoAdjust="0"/>
    <p:restoredTop sz="94571" autoAdjust="0"/>
  </p:normalViewPr>
  <p:slideViewPr>
    <p:cSldViewPr snapToGrid="0">
      <p:cViewPr>
        <p:scale>
          <a:sx n="25" d="100"/>
          <a:sy n="25" d="100"/>
        </p:scale>
        <p:origin x="2838" y="-91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03B38-B074-4348-AC32-8BD5307827B7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9E527F-21EC-4CE3-9611-8D7EE97169B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8057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1pPr>
    <a:lvl2pPr marL="1814627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2pPr>
    <a:lvl3pPr marL="3629254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3pPr>
    <a:lvl4pPr marL="5443880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4pPr>
    <a:lvl5pPr marL="7258507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5pPr>
    <a:lvl6pPr marL="9073134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6pPr>
    <a:lvl7pPr marL="10887761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7pPr>
    <a:lvl8pPr marL="12702388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8pPr>
    <a:lvl9pPr marL="14517014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45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E527F-21EC-4CE3-9611-8D7EE97169B7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4829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0304" y="7070887"/>
            <a:ext cx="27543443" cy="15041880"/>
          </a:xfrm>
        </p:spPr>
        <p:txBody>
          <a:bodyPr anchor="b"/>
          <a:lstStyle>
            <a:lvl1pPr algn="ctr">
              <a:defRPr sz="2126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50506" y="22692839"/>
            <a:ext cx="24303038" cy="10431301"/>
          </a:xfrm>
        </p:spPr>
        <p:txBody>
          <a:bodyPr/>
          <a:lstStyle>
            <a:lvl1pPr marL="0" indent="0" algn="ctr">
              <a:buNone/>
              <a:defRPr sz="8505"/>
            </a:lvl1pPr>
            <a:lvl2pPr marL="1620225" indent="0" algn="ctr">
              <a:buNone/>
              <a:defRPr sz="7088"/>
            </a:lvl2pPr>
            <a:lvl3pPr marL="3240451" indent="0" algn="ctr">
              <a:buNone/>
              <a:defRPr sz="6379"/>
            </a:lvl3pPr>
            <a:lvl4pPr marL="4860676" indent="0" algn="ctr">
              <a:buNone/>
              <a:defRPr sz="5670"/>
            </a:lvl4pPr>
            <a:lvl5pPr marL="6480901" indent="0" algn="ctr">
              <a:buNone/>
              <a:defRPr sz="5670"/>
            </a:lvl5pPr>
            <a:lvl6pPr marL="8101127" indent="0" algn="ctr">
              <a:buNone/>
              <a:defRPr sz="5670"/>
            </a:lvl6pPr>
            <a:lvl7pPr marL="9721352" indent="0" algn="ctr">
              <a:buNone/>
              <a:defRPr sz="5670"/>
            </a:lvl7pPr>
            <a:lvl8pPr marL="11341578" indent="0" algn="ctr">
              <a:buNone/>
              <a:defRPr sz="5670"/>
            </a:lvl8pPr>
            <a:lvl9pPr marL="12961803" indent="0" algn="ctr">
              <a:buNone/>
              <a:defRPr sz="567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4190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7171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189150" y="2300288"/>
            <a:ext cx="6987123" cy="366145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27780" y="2300288"/>
            <a:ext cx="20556319" cy="366145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604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693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0903" y="10771359"/>
            <a:ext cx="27948493" cy="17972243"/>
          </a:xfrm>
        </p:spPr>
        <p:txBody>
          <a:bodyPr anchor="b"/>
          <a:lstStyle>
            <a:lvl1pPr>
              <a:defRPr sz="2126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0903" y="28913626"/>
            <a:ext cx="27948493" cy="9451178"/>
          </a:xfrm>
        </p:spPr>
        <p:txBody>
          <a:bodyPr/>
          <a:lstStyle>
            <a:lvl1pPr marL="0" indent="0">
              <a:buNone/>
              <a:defRPr sz="8505">
                <a:solidFill>
                  <a:schemeClr val="tx1"/>
                </a:solidFill>
              </a:defRPr>
            </a:lvl1pPr>
            <a:lvl2pPr marL="1620225" indent="0">
              <a:buNone/>
              <a:defRPr sz="7088">
                <a:solidFill>
                  <a:schemeClr val="tx1">
                    <a:tint val="75000"/>
                  </a:schemeClr>
                </a:solidFill>
              </a:defRPr>
            </a:lvl2pPr>
            <a:lvl3pPr marL="3240451" indent="0">
              <a:buNone/>
              <a:defRPr sz="6379">
                <a:solidFill>
                  <a:schemeClr val="tx1">
                    <a:tint val="75000"/>
                  </a:schemeClr>
                </a:solidFill>
              </a:defRPr>
            </a:lvl3pPr>
            <a:lvl4pPr marL="4860676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4pPr>
            <a:lvl5pPr marL="6480901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5pPr>
            <a:lvl6pPr marL="8101127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6pPr>
            <a:lvl7pPr marL="9721352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7pPr>
            <a:lvl8pPr marL="11341578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8pPr>
            <a:lvl9pPr marL="12961803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9823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27779" y="11501438"/>
            <a:ext cx="13771721" cy="2741342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04550" y="11501438"/>
            <a:ext cx="13771721" cy="2741342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2164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999" y="2300297"/>
            <a:ext cx="27948493" cy="835104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2003" y="10591327"/>
            <a:ext cx="13708430" cy="5190646"/>
          </a:xfrm>
        </p:spPr>
        <p:txBody>
          <a:bodyPr anchor="b"/>
          <a:lstStyle>
            <a:lvl1pPr marL="0" indent="0">
              <a:buNone/>
              <a:defRPr sz="8505" b="1"/>
            </a:lvl1pPr>
            <a:lvl2pPr marL="1620225" indent="0">
              <a:buNone/>
              <a:defRPr sz="7088" b="1"/>
            </a:lvl2pPr>
            <a:lvl3pPr marL="3240451" indent="0">
              <a:buNone/>
              <a:defRPr sz="6379" b="1"/>
            </a:lvl3pPr>
            <a:lvl4pPr marL="4860676" indent="0">
              <a:buNone/>
              <a:defRPr sz="5670" b="1"/>
            </a:lvl4pPr>
            <a:lvl5pPr marL="6480901" indent="0">
              <a:buNone/>
              <a:defRPr sz="5670" b="1"/>
            </a:lvl5pPr>
            <a:lvl6pPr marL="8101127" indent="0">
              <a:buNone/>
              <a:defRPr sz="5670" b="1"/>
            </a:lvl6pPr>
            <a:lvl7pPr marL="9721352" indent="0">
              <a:buNone/>
              <a:defRPr sz="5670" b="1"/>
            </a:lvl7pPr>
            <a:lvl8pPr marL="11341578" indent="0">
              <a:buNone/>
              <a:defRPr sz="5670" b="1"/>
            </a:lvl8pPr>
            <a:lvl9pPr marL="12961803" indent="0">
              <a:buNone/>
              <a:defRPr sz="567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2003" y="15781973"/>
            <a:ext cx="13708430" cy="2321290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404552" y="10591327"/>
            <a:ext cx="13775942" cy="5190646"/>
          </a:xfrm>
        </p:spPr>
        <p:txBody>
          <a:bodyPr anchor="b"/>
          <a:lstStyle>
            <a:lvl1pPr marL="0" indent="0">
              <a:buNone/>
              <a:defRPr sz="8505" b="1"/>
            </a:lvl1pPr>
            <a:lvl2pPr marL="1620225" indent="0">
              <a:buNone/>
              <a:defRPr sz="7088" b="1"/>
            </a:lvl2pPr>
            <a:lvl3pPr marL="3240451" indent="0">
              <a:buNone/>
              <a:defRPr sz="6379" b="1"/>
            </a:lvl3pPr>
            <a:lvl4pPr marL="4860676" indent="0">
              <a:buNone/>
              <a:defRPr sz="5670" b="1"/>
            </a:lvl4pPr>
            <a:lvl5pPr marL="6480901" indent="0">
              <a:buNone/>
              <a:defRPr sz="5670" b="1"/>
            </a:lvl5pPr>
            <a:lvl6pPr marL="8101127" indent="0">
              <a:buNone/>
              <a:defRPr sz="5670" b="1"/>
            </a:lvl6pPr>
            <a:lvl7pPr marL="9721352" indent="0">
              <a:buNone/>
              <a:defRPr sz="5670" b="1"/>
            </a:lvl7pPr>
            <a:lvl8pPr marL="11341578" indent="0">
              <a:buNone/>
              <a:defRPr sz="5670" b="1"/>
            </a:lvl8pPr>
            <a:lvl9pPr marL="12961803" indent="0">
              <a:buNone/>
              <a:defRPr sz="567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404552" y="15781973"/>
            <a:ext cx="13775942" cy="2321290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2990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2437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7054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999" y="2880360"/>
            <a:ext cx="10451150" cy="10081260"/>
          </a:xfrm>
        </p:spPr>
        <p:txBody>
          <a:bodyPr anchor="b"/>
          <a:lstStyle>
            <a:lvl1pPr>
              <a:defRPr sz="1134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5942" y="6220787"/>
            <a:ext cx="16404550" cy="30703838"/>
          </a:xfrm>
        </p:spPr>
        <p:txBody>
          <a:bodyPr/>
          <a:lstStyle>
            <a:lvl1pPr>
              <a:defRPr sz="11340"/>
            </a:lvl1pPr>
            <a:lvl2pPr>
              <a:defRPr sz="9923"/>
            </a:lvl2pPr>
            <a:lvl3pPr>
              <a:defRPr sz="8505"/>
            </a:lvl3pPr>
            <a:lvl4pPr>
              <a:defRPr sz="7088"/>
            </a:lvl4pPr>
            <a:lvl5pPr>
              <a:defRPr sz="7088"/>
            </a:lvl5pPr>
            <a:lvl6pPr>
              <a:defRPr sz="7088"/>
            </a:lvl6pPr>
            <a:lvl7pPr>
              <a:defRPr sz="7088"/>
            </a:lvl7pPr>
            <a:lvl8pPr>
              <a:defRPr sz="7088"/>
            </a:lvl8pPr>
            <a:lvl9pPr>
              <a:defRPr sz="7088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999" y="12961620"/>
            <a:ext cx="10451150" cy="24013004"/>
          </a:xfrm>
        </p:spPr>
        <p:txBody>
          <a:bodyPr/>
          <a:lstStyle>
            <a:lvl1pPr marL="0" indent="0">
              <a:buNone/>
              <a:defRPr sz="5670"/>
            </a:lvl1pPr>
            <a:lvl2pPr marL="1620225" indent="0">
              <a:buNone/>
              <a:defRPr sz="4961"/>
            </a:lvl2pPr>
            <a:lvl3pPr marL="3240451" indent="0">
              <a:buNone/>
              <a:defRPr sz="4253"/>
            </a:lvl3pPr>
            <a:lvl4pPr marL="4860676" indent="0">
              <a:buNone/>
              <a:defRPr sz="3544"/>
            </a:lvl4pPr>
            <a:lvl5pPr marL="6480901" indent="0">
              <a:buNone/>
              <a:defRPr sz="3544"/>
            </a:lvl5pPr>
            <a:lvl6pPr marL="8101127" indent="0">
              <a:buNone/>
              <a:defRPr sz="3544"/>
            </a:lvl6pPr>
            <a:lvl7pPr marL="9721352" indent="0">
              <a:buNone/>
              <a:defRPr sz="3544"/>
            </a:lvl7pPr>
            <a:lvl8pPr marL="11341578" indent="0">
              <a:buNone/>
              <a:defRPr sz="3544"/>
            </a:lvl8pPr>
            <a:lvl9pPr marL="12961803" indent="0">
              <a:buNone/>
              <a:defRPr sz="3544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7375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999" y="2880360"/>
            <a:ext cx="10451150" cy="10081260"/>
          </a:xfrm>
        </p:spPr>
        <p:txBody>
          <a:bodyPr anchor="b"/>
          <a:lstStyle>
            <a:lvl1pPr>
              <a:defRPr sz="1134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75942" y="6220787"/>
            <a:ext cx="16404550" cy="30703838"/>
          </a:xfrm>
        </p:spPr>
        <p:txBody>
          <a:bodyPr anchor="t"/>
          <a:lstStyle>
            <a:lvl1pPr marL="0" indent="0">
              <a:buNone/>
              <a:defRPr sz="11340"/>
            </a:lvl1pPr>
            <a:lvl2pPr marL="1620225" indent="0">
              <a:buNone/>
              <a:defRPr sz="9923"/>
            </a:lvl2pPr>
            <a:lvl3pPr marL="3240451" indent="0">
              <a:buNone/>
              <a:defRPr sz="8505"/>
            </a:lvl3pPr>
            <a:lvl4pPr marL="4860676" indent="0">
              <a:buNone/>
              <a:defRPr sz="7088"/>
            </a:lvl4pPr>
            <a:lvl5pPr marL="6480901" indent="0">
              <a:buNone/>
              <a:defRPr sz="7088"/>
            </a:lvl5pPr>
            <a:lvl6pPr marL="8101127" indent="0">
              <a:buNone/>
              <a:defRPr sz="7088"/>
            </a:lvl6pPr>
            <a:lvl7pPr marL="9721352" indent="0">
              <a:buNone/>
              <a:defRPr sz="7088"/>
            </a:lvl7pPr>
            <a:lvl8pPr marL="11341578" indent="0">
              <a:buNone/>
              <a:defRPr sz="7088"/>
            </a:lvl8pPr>
            <a:lvl9pPr marL="12961803" indent="0">
              <a:buNone/>
              <a:defRPr sz="7088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999" y="12961620"/>
            <a:ext cx="10451150" cy="24013004"/>
          </a:xfrm>
        </p:spPr>
        <p:txBody>
          <a:bodyPr/>
          <a:lstStyle>
            <a:lvl1pPr marL="0" indent="0">
              <a:buNone/>
              <a:defRPr sz="5670"/>
            </a:lvl1pPr>
            <a:lvl2pPr marL="1620225" indent="0">
              <a:buNone/>
              <a:defRPr sz="4961"/>
            </a:lvl2pPr>
            <a:lvl3pPr marL="3240451" indent="0">
              <a:buNone/>
              <a:defRPr sz="4253"/>
            </a:lvl3pPr>
            <a:lvl4pPr marL="4860676" indent="0">
              <a:buNone/>
              <a:defRPr sz="3544"/>
            </a:lvl4pPr>
            <a:lvl5pPr marL="6480901" indent="0">
              <a:buNone/>
              <a:defRPr sz="3544"/>
            </a:lvl5pPr>
            <a:lvl6pPr marL="8101127" indent="0">
              <a:buNone/>
              <a:defRPr sz="3544"/>
            </a:lvl6pPr>
            <a:lvl7pPr marL="9721352" indent="0">
              <a:buNone/>
              <a:defRPr sz="3544"/>
            </a:lvl7pPr>
            <a:lvl8pPr marL="11341578" indent="0">
              <a:buNone/>
              <a:defRPr sz="3544"/>
            </a:lvl8pPr>
            <a:lvl9pPr marL="12961803" indent="0">
              <a:buNone/>
              <a:defRPr sz="3544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6402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27779" y="2300297"/>
            <a:ext cx="27948493" cy="8351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7779" y="11501438"/>
            <a:ext cx="27948493" cy="27413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27779" y="40045014"/>
            <a:ext cx="7290911" cy="23002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33842" y="40045014"/>
            <a:ext cx="10936367" cy="23002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85360" y="40045014"/>
            <a:ext cx="7290911" cy="23002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4530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3240451" rtl="0" eaLnBrk="1" latinLnBrk="1" hangingPunct="1">
        <a:lnSpc>
          <a:spcPct val="90000"/>
        </a:lnSpc>
        <a:spcBef>
          <a:spcPct val="0"/>
        </a:spcBef>
        <a:buNone/>
        <a:defRPr sz="155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10113" indent="-810113" algn="l" defTabSz="3240451" rtl="0" eaLnBrk="1" latinLnBrk="1" hangingPunct="1">
        <a:lnSpc>
          <a:spcPct val="90000"/>
        </a:lnSpc>
        <a:spcBef>
          <a:spcPts val="3544"/>
        </a:spcBef>
        <a:buFont typeface="Arial" panose="020B0604020202020204" pitchFamily="34" charset="0"/>
        <a:buChar char="•"/>
        <a:defRPr sz="9923" kern="1200">
          <a:solidFill>
            <a:schemeClr val="tx1"/>
          </a:solidFill>
          <a:latin typeface="+mn-lt"/>
          <a:ea typeface="+mn-ea"/>
          <a:cs typeface="+mn-cs"/>
        </a:defRPr>
      </a:lvl1pPr>
      <a:lvl2pPr marL="2430338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8505" kern="1200">
          <a:solidFill>
            <a:schemeClr val="tx1"/>
          </a:solidFill>
          <a:latin typeface="+mn-lt"/>
          <a:ea typeface="+mn-ea"/>
          <a:cs typeface="+mn-cs"/>
        </a:defRPr>
      </a:lvl2pPr>
      <a:lvl3pPr marL="4050563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7088" kern="1200">
          <a:solidFill>
            <a:schemeClr val="tx1"/>
          </a:solidFill>
          <a:latin typeface="+mn-lt"/>
          <a:ea typeface="+mn-ea"/>
          <a:cs typeface="+mn-cs"/>
        </a:defRPr>
      </a:lvl3pPr>
      <a:lvl4pPr marL="5670789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4pPr>
      <a:lvl5pPr marL="7291014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5pPr>
      <a:lvl6pPr marL="8911239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6pPr>
      <a:lvl7pPr marL="10531465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7pPr>
      <a:lvl8pPr marL="12151690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8pPr>
      <a:lvl9pPr marL="13771916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1pPr>
      <a:lvl2pPr marL="1620225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2pPr>
      <a:lvl3pPr marL="3240451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3pPr>
      <a:lvl4pPr marL="4860676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4pPr>
      <a:lvl5pPr marL="6480901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5pPr>
      <a:lvl6pPr marL="8101127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6pPr>
      <a:lvl7pPr marL="9721352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7pPr>
      <a:lvl8pPr marL="11341578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8pPr>
      <a:lvl9pPr marL="12961803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8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1.png"/><Relationship Id="rId5" Type="http://schemas.openxmlformats.org/officeDocument/2006/relationships/image" Target="../media/image3.png"/><Relationship Id="rId15" Type="http://schemas.openxmlformats.org/officeDocument/2006/relationships/image" Target="../media/image13.jpg"/><Relationship Id="rId23" Type="http://schemas.openxmlformats.org/officeDocument/2006/relationships/image" Target="../media/image20.png"/><Relationship Id="rId10" Type="http://schemas.openxmlformats.org/officeDocument/2006/relationships/image" Target="../media/image8.png"/><Relationship Id="rId19" Type="http://schemas.openxmlformats.org/officeDocument/2006/relationships/image" Target="../media/image15.png"/><Relationship Id="rId4" Type="http://schemas.openxmlformats.org/officeDocument/2006/relationships/image" Target="../media/image2.jpeg"/><Relationship Id="rId9" Type="http://schemas.openxmlformats.org/officeDocument/2006/relationships/image" Target="../media/image7.png"/><Relationship Id="rId14" Type="http://schemas.openxmlformats.org/officeDocument/2006/relationships/image" Target="../media/image12.jpeg"/><Relationship Id="rId2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A1CF189F-FA63-D14D-728F-5CA49D83CEF7}"/>
              </a:ext>
            </a:extLst>
          </p:cNvPr>
          <p:cNvSpPr/>
          <p:nvPr/>
        </p:nvSpPr>
        <p:spPr>
          <a:xfrm>
            <a:off x="25667374" y="19899910"/>
            <a:ext cx="4468824" cy="132149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&lt;</a:t>
            </a:r>
            <a:r>
              <a:rPr lang="ko-KR" altLang="en-US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방울토마토 재배 환경 권장조건</a:t>
            </a:r>
            <a:r>
              <a:rPr lang="en-US" altLang="ko-KR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탄산가스 시비 → </a:t>
            </a:r>
            <a:r>
              <a:rPr lang="en-US" altLang="ko-KR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600~1,500 ppm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배지온도 </a:t>
            </a:r>
            <a:r>
              <a:rPr lang="en-US" altLang="ko-KR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: 15</a:t>
            </a:r>
            <a:r>
              <a: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℃</a:t>
            </a:r>
            <a:endParaRPr lang="en-US" altLang="ko-KR" b="1" dirty="0">
              <a:solidFill>
                <a:schemeClr val="tx1"/>
              </a:solidFill>
              <a:latin typeface="한컴산뜻돋움" panose="020B0600000101010101" charset="-127"/>
              <a:ea typeface="한컴산뜻돋움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습도 </a:t>
            </a:r>
            <a:r>
              <a:rPr lang="en-US" altLang="ko-KR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60~80 %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ko-KR" altLang="en-US" sz="3000" dirty="0">
              <a:solidFill>
                <a:schemeClr val="tx1"/>
              </a:solidFill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1FF5982A-BBE2-D659-697F-1A4D386D41C8}"/>
              </a:ext>
            </a:extLst>
          </p:cNvPr>
          <p:cNvGrpSpPr/>
          <p:nvPr/>
        </p:nvGrpSpPr>
        <p:grpSpPr>
          <a:xfrm>
            <a:off x="16444131" y="7460482"/>
            <a:ext cx="15655914" cy="29379005"/>
            <a:chOff x="2302584" y="5648765"/>
            <a:chExt cx="11992793" cy="27546531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1DAFAC78-4DA4-BACF-D634-193255F4C3C0}"/>
                </a:ext>
              </a:extLst>
            </p:cNvPr>
            <p:cNvSpPr/>
            <p:nvPr/>
          </p:nvSpPr>
          <p:spPr>
            <a:xfrm>
              <a:off x="2302584" y="6374915"/>
              <a:ext cx="11992793" cy="26820381"/>
            </a:xfrm>
            <a:prstGeom prst="rect">
              <a:avLst/>
            </a:prstGeom>
            <a:noFill/>
            <a:ln w="63500" cmpd="sng">
              <a:solidFill>
                <a:srgbClr val="A62E6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2" dirty="0"/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4215F25A-1D94-6550-0037-192A1253AD46}"/>
                </a:ext>
              </a:extLst>
            </p:cNvPr>
            <p:cNvGrpSpPr/>
            <p:nvPr/>
          </p:nvGrpSpPr>
          <p:grpSpPr>
            <a:xfrm>
              <a:off x="5343077" y="5648765"/>
              <a:ext cx="5911807" cy="996595"/>
              <a:chOff x="3402769" y="6105736"/>
              <a:chExt cx="6390063" cy="1077217"/>
            </a:xfrm>
          </p:grpSpPr>
          <p:sp>
            <p:nvSpPr>
              <p:cNvPr id="118" name="사각형: 둥근 모서리 117">
                <a:extLst>
                  <a:ext uri="{FF2B5EF4-FFF2-40B4-BE49-F238E27FC236}">
                    <a16:creationId xmlns:a16="http://schemas.microsoft.com/office/drawing/2014/main" id="{E2A60F4E-9831-96C9-CE73-09FB884CC0B6}"/>
                  </a:ext>
                </a:extLst>
              </p:cNvPr>
              <p:cNvSpPr/>
              <p:nvPr/>
            </p:nvSpPr>
            <p:spPr>
              <a:xfrm>
                <a:off x="3402769" y="6105736"/>
                <a:ext cx="6390063" cy="1077217"/>
              </a:xfrm>
              <a:prstGeom prst="roundRect">
                <a:avLst/>
              </a:prstGeom>
              <a:solidFill>
                <a:srgbClr val="A62E68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996" dirty="0"/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0774418-984B-A9E9-DE69-F401D566EBBA}"/>
                  </a:ext>
                </a:extLst>
              </p:cNvPr>
              <p:cNvSpPr txBox="1"/>
              <p:nvPr/>
            </p:nvSpPr>
            <p:spPr>
              <a:xfrm>
                <a:off x="4176050" y="6159458"/>
                <a:ext cx="5199428" cy="938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996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RESULT &amp; DISCUSSION</a:t>
                </a:r>
                <a:endParaRPr lang="ko-KR" altLang="en-US" sz="4996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A56AAA6-BDC6-8AA7-795A-25C763B1C203}"/>
              </a:ext>
            </a:extLst>
          </p:cNvPr>
          <p:cNvGrpSpPr/>
          <p:nvPr/>
        </p:nvGrpSpPr>
        <p:grpSpPr>
          <a:xfrm>
            <a:off x="1033228" y="702562"/>
            <a:ext cx="30182751" cy="6398578"/>
            <a:chOff x="2309740" y="470912"/>
            <a:chExt cx="27946984" cy="5924605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DB409AC7-DE5A-59EA-886A-50DE04A4DA41}"/>
                </a:ext>
              </a:extLst>
            </p:cNvPr>
            <p:cNvGrpSpPr/>
            <p:nvPr/>
          </p:nvGrpSpPr>
          <p:grpSpPr>
            <a:xfrm>
              <a:off x="2309740" y="470912"/>
              <a:ext cx="27946984" cy="4704676"/>
              <a:chOff x="109950" y="642157"/>
              <a:chExt cx="30268084" cy="3959596"/>
            </a:xfrm>
            <a:solidFill>
              <a:srgbClr val="F2F2F2"/>
            </a:solidFill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5ADC2CD-1E4D-4BB5-CB91-726BC92B6A02}"/>
                  </a:ext>
                </a:extLst>
              </p:cNvPr>
              <p:cNvSpPr txBox="1"/>
              <p:nvPr/>
            </p:nvSpPr>
            <p:spPr>
              <a:xfrm>
                <a:off x="234941" y="3405221"/>
                <a:ext cx="29933935" cy="1196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ko-KR" altLang="en-US" sz="4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김솔아</a:t>
                </a:r>
                <a:r>
                  <a:rPr lang="en-US" altLang="ko-KR" sz="4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, </a:t>
                </a:r>
                <a:r>
                  <a:rPr lang="ko-KR" altLang="en-US" sz="4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김태곤</a:t>
                </a:r>
                <a:r>
                  <a:rPr lang="en-US" altLang="ko-KR" sz="4000" b="1" baseline="30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*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lang="ko-KR" altLang="en-US" sz="3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한컴산뜻돋움" panose="02000000000000000000" pitchFamily="2" charset="-127"/>
                    <a:ea typeface="한컴산뜻돋움" panose="02000000000000000000" pitchFamily="2" charset="-127"/>
                    <a:cs typeface="Times New Roman" panose="02020603050405020304" pitchFamily="18" charset="0"/>
                  </a:rPr>
                  <a:t>전북대학교 스마트팜학과</a:t>
                </a:r>
                <a:endParaRPr lang="ko-KR" altLang="ko-KR" sz="3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Arial Unicode MS" panose="020B0604020202020204" pitchFamily="50" charset="-127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79BFCB2B-41D4-CB3D-15B5-199ED5B5A6C8}"/>
                  </a:ext>
                </a:extLst>
              </p:cNvPr>
              <p:cNvGrpSpPr/>
              <p:nvPr/>
            </p:nvGrpSpPr>
            <p:grpSpPr>
              <a:xfrm>
                <a:off x="109950" y="642157"/>
                <a:ext cx="30268084" cy="2767852"/>
                <a:chOff x="101486" y="1792516"/>
                <a:chExt cx="30268084" cy="2767852"/>
              </a:xfrm>
              <a:grpFill/>
            </p:grpSpPr>
            <p:sp>
              <p:nvSpPr>
                <p:cNvPr id="5" name="제목 1">
                  <a:extLst>
                    <a:ext uri="{FF2B5EF4-FFF2-40B4-BE49-F238E27FC236}">
                      <a16:creationId xmlns:a16="http://schemas.microsoft.com/office/drawing/2014/main" id="{5D7217F8-C777-A283-B508-750AE436388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1486" y="1792516"/>
                  <a:ext cx="30268084" cy="1770570"/>
                </a:xfrm>
                <a:prstGeom prst="rect">
                  <a:avLst/>
                </a:prstGeom>
                <a:noFill/>
              </p:spPr>
              <p:txBody>
                <a:bodyPr vert="horz" lIns="373503" tIns="186751" rIns="373503" bIns="186751" rtlCol="0" anchor="ctr">
                  <a:noAutofit/>
                </a:bodyPr>
                <a:lstStyle>
                  <a:lvl1pPr algn="ctr" defTabSz="4320540" rtl="0" eaLnBrk="1" latinLnBrk="1" hangingPunct="1">
                    <a:spcBef>
                      <a:spcPct val="0"/>
                    </a:spcBef>
                    <a:buNone/>
                    <a:defRPr sz="208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latinLnBrk="0">
                    <a:lnSpc>
                      <a:spcPct val="120000"/>
                    </a:lnSpc>
                  </a:pPr>
                  <a:r>
                    <a:rPr lang="ko-KR" altLang="en-US" sz="5900" b="1" dirty="0">
                      <a:effectLst>
                        <a:outerShdw blurRad="50800" dist="254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한컴산뜻돋움" panose="02000000000000000000" pitchFamily="2" charset="-127"/>
                      <a:ea typeface="한컴산뜻돋움" panose="02000000000000000000" pitchFamily="2" charset="-127"/>
                      <a:cs typeface="Arial Unicode MS" panose="020B0604020202020204" pitchFamily="50" charset="-127"/>
                    </a:rPr>
                    <a:t>스마트팜 환경제어 및 모니터링 알고리즘 개발을 위한</a:t>
                  </a:r>
                  <a:endParaRPr lang="en-US" altLang="ko-KR" sz="5900" b="1" dirty="0">
                    <a:effectLst>
                      <a:outerShdw blurRad="50800" dist="254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한컴산뜻돋움" panose="02000000000000000000" pitchFamily="2" charset="-127"/>
                    <a:ea typeface="한컴산뜻돋움" panose="02000000000000000000" pitchFamily="2" charset="-127"/>
                    <a:cs typeface="Arial Unicode MS" panose="020B0604020202020204" pitchFamily="50" charset="-127"/>
                  </a:endParaRPr>
                </a:p>
                <a:p>
                  <a:pPr latinLnBrk="0">
                    <a:lnSpc>
                      <a:spcPct val="120000"/>
                    </a:lnSpc>
                  </a:pPr>
                  <a:r>
                    <a:rPr lang="ko-KR" altLang="en-US" sz="59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한컴산뜻돋움" panose="02000000000000000000" pitchFamily="2" charset="-127"/>
                      <a:ea typeface="한컴산뜻돋움" panose="02000000000000000000" pitchFamily="2" charset="-127"/>
                      <a:cs typeface="Arial Unicode MS" panose="020B0604020202020204" pitchFamily="50" charset="-127"/>
                    </a:rPr>
                    <a:t>라즈베리파이와</a:t>
                  </a:r>
                  <a:r>
                    <a:rPr lang="ko-KR" altLang="en-US" sz="5900" b="1" dirty="0">
                      <a:effectLst>
                        <a:outerShdw blurRad="50800" dist="254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한컴산뜻돋움" panose="02000000000000000000" pitchFamily="2" charset="-127"/>
                      <a:ea typeface="한컴산뜻돋움" panose="02000000000000000000" pitchFamily="2" charset="-127"/>
                      <a:cs typeface="Arial Unicode MS" panose="020B0604020202020204" pitchFamily="50" charset="-127"/>
                    </a:rPr>
                    <a:t> 아두이노 기반 미니챔버 구현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0399F15-A278-B864-A62B-EAF697FF8C7A}"/>
                    </a:ext>
                  </a:extLst>
                </p:cNvPr>
                <p:cNvSpPr txBox="1"/>
                <p:nvPr/>
              </p:nvSpPr>
              <p:spPr>
                <a:xfrm>
                  <a:off x="5593211" y="3648953"/>
                  <a:ext cx="20264240" cy="9114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35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Implementation of  Pilot Mini Chamber to Apply Algorithm on Controlling Devices and Monitoring Sensors </a:t>
                  </a:r>
                </a:p>
                <a:p>
                  <a:pPr algn="ctr"/>
                  <a:r>
                    <a:rPr lang="en-US" altLang="ko-KR" sz="35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 the Smart Farm Based on Raspberry Pi and Arduino</a:t>
                  </a:r>
                  <a:endParaRPr lang="ko-KR" altLang="en-US" sz="35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EC138B0C-F70B-200E-9535-57CCC4DE9EB5}"/>
                </a:ext>
              </a:extLst>
            </p:cNvPr>
            <p:cNvGrpSpPr/>
            <p:nvPr/>
          </p:nvGrpSpPr>
          <p:grpSpPr>
            <a:xfrm>
              <a:off x="7955500" y="5241356"/>
              <a:ext cx="16457496" cy="1154161"/>
              <a:chOff x="6202395" y="7130612"/>
              <a:chExt cx="19146232" cy="1684386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E57108A-10A9-BA98-46AE-3DB38416A2F1}"/>
                  </a:ext>
                </a:extLst>
              </p:cNvPr>
              <p:cNvSpPr txBox="1"/>
              <p:nvPr/>
            </p:nvSpPr>
            <p:spPr>
              <a:xfrm>
                <a:off x="8968931" y="7130612"/>
                <a:ext cx="13766146" cy="1684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5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Arial Unicode MS" panose="020B0604020202020204" pitchFamily="50" charset="-127"/>
                    <a:cs typeface="Times New Roman" panose="02020603050405020304" pitchFamily="18" charset="0"/>
                  </a:rPr>
                  <a:t>Sola Kim, Taegon Kim</a:t>
                </a:r>
                <a:r>
                  <a:rPr lang="en-US" altLang="ko-KR" sz="3500" b="1" baseline="30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*</a:t>
                </a:r>
              </a:p>
              <a:p>
                <a:pPr algn="ctr"/>
                <a:endParaRPr lang="ko-KR" altLang="en-US" sz="4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한컴산뜻돋움" panose="02000000000000000000" pitchFamily="2" charset="-127"/>
                  <a:ea typeface="한컴산뜻돋움" panose="02000000000000000000" pitchFamily="2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0EFC413-DF59-A8EC-7319-0EAA0A96713E}"/>
                  </a:ext>
                </a:extLst>
              </p:cNvPr>
              <p:cNvSpPr txBox="1"/>
              <p:nvPr/>
            </p:nvSpPr>
            <p:spPr>
              <a:xfrm>
                <a:off x="6202395" y="7821486"/>
                <a:ext cx="19146232" cy="8525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3500" b="1" dirty="0">
                    <a:latin typeface="Times New Roman" panose="02020603050405020304" pitchFamily="18" charset="0"/>
                    <a:ea typeface="바탕체" panose="02030609000101010101" pitchFamily="17" charset="-127"/>
                    <a:cs typeface="Times New Roman" panose="02020603050405020304" pitchFamily="18" charset="0"/>
                  </a:rPr>
                  <a:t> Department of Smart Farm, Jeonbuk National University, Jeonju, 54896, Korea</a:t>
                </a:r>
                <a:endParaRPr lang="ko-KR" altLang="en-US" sz="3500" b="1" dirty="0">
                  <a:latin typeface="Times New Roman" panose="02020603050405020304" pitchFamily="18" charset="0"/>
                  <a:ea typeface="바탕체" panose="02030609000101010101" pitchFamily="17" charset="-127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2C0575D-1050-B605-9E21-78E63C978846}"/>
              </a:ext>
            </a:extLst>
          </p:cNvPr>
          <p:cNvSpPr txBox="1"/>
          <p:nvPr/>
        </p:nvSpPr>
        <p:spPr>
          <a:xfrm>
            <a:off x="268096" y="41913465"/>
            <a:ext cx="31828305" cy="1071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본 연구는 농촌진흥청 연구사업</a:t>
            </a:r>
            <a:r>
              <a:rPr lang="en-US" altLang="ko-KR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ko-KR" altLang="en-US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세부과제번호</a:t>
            </a:r>
            <a:r>
              <a:rPr lang="en-US" altLang="ko-KR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:PJ017048)</a:t>
            </a:r>
            <a:r>
              <a:rPr lang="ko-KR" altLang="en-US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과 한국연구재단 이공분야 기초연구사업</a:t>
            </a:r>
            <a:r>
              <a:rPr lang="en-US" altLang="ko-KR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ko-KR" altLang="en-US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과제번호</a:t>
            </a:r>
            <a:r>
              <a:rPr lang="en-US" altLang="ko-KR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:NRF-2022R1G1A1011147)</a:t>
            </a:r>
            <a:r>
              <a:rPr lang="ko-KR" altLang="en-US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의 지원에 의해 이루어진 것임</a:t>
            </a:r>
            <a:r>
              <a:rPr lang="en-US" altLang="ko-KR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.     				 </a:t>
            </a:r>
          </a:p>
          <a:p>
            <a:pPr>
              <a:lnSpc>
                <a:spcPct val="130000"/>
              </a:lnSpc>
            </a:pPr>
            <a:r>
              <a:rPr lang="en-US" altLang="ko-KR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																																																									 T. 063-270-2557, taegon@jbnu.ac.kr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C9FF548-4761-1512-FA82-25525715ED43}"/>
              </a:ext>
            </a:extLst>
          </p:cNvPr>
          <p:cNvGrpSpPr/>
          <p:nvPr/>
        </p:nvGrpSpPr>
        <p:grpSpPr>
          <a:xfrm>
            <a:off x="305212" y="7154591"/>
            <a:ext cx="15652884" cy="4820288"/>
            <a:chOff x="-500769" y="5512489"/>
            <a:chExt cx="11360710" cy="438430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0E9C7B8-D341-DDA1-71CB-DECDEC2678A7}"/>
                </a:ext>
              </a:extLst>
            </p:cNvPr>
            <p:cNvSpPr/>
            <p:nvPr/>
          </p:nvSpPr>
          <p:spPr>
            <a:xfrm>
              <a:off x="-447144" y="6032489"/>
              <a:ext cx="11257816" cy="38108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2" baseline="-25000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E95AA4ED-1055-D3DB-3177-2286B6D17727}"/>
                </a:ext>
              </a:extLst>
            </p:cNvPr>
            <p:cNvGrpSpPr/>
            <p:nvPr/>
          </p:nvGrpSpPr>
          <p:grpSpPr>
            <a:xfrm>
              <a:off x="-500769" y="5512489"/>
              <a:ext cx="11360710" cy="4384303"/>
              <a:chOff x="2525707" y="5837476"/>
              <a:chExt cx="11360710" cy="4384303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4851C957-F669-7248-54FC-939841CDE213}"/>
                  </a:ext>
                </a:extLst>
              </p:cNvPr>
              <p:cNvSpPr/>
              <p:nvPr/>
            </p:nvSpPr>
            <p:spPr>
              <a:xfrm>
                <a:off x="2525707" y="6374915"/>
                <a:ext cx="11360710" cy="3846864"/>
              </a:xfrm>
              <a:prstGeom prst="rect">
                <a:avLst/>
              </a:prstGeom>
              <a:noFill/>
              <a:ln w="63500" cmpd="sng">
                <a:solidFill>
                  <a:srgbClr val="A62E6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2" baseline="-25000" dirty="0"/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539BB930-EF29-0B71-5C9E-918520A37E84}"/>
                  </a:ext>
                </a:extLst>
              </p:cNvPr>
              <p:cNvGrpSpPr/>
              <p:nvPr/>
            </p:nvGrpSpPr>
            <p:grpSpPr>
              <a:xfrm>
                <a:off x="2921112" y="5837476"/>
                <a:ext cx="3982703" cy="783246"/>
                <a:chOff x="784867" y="6309709"/>
                <a:chExt cx="4304897" cy="846608"/>
              </a:xfrm>
            </p:grpSpPr>
            <p:sp>
              <p:nvSpPr>
                <p:cNvPr id="52" name="사각형: 둥근 모서리 51">
                  <a:extLst>
                    <a:ext uri="{FF2B5EF4-FFF2-40B4-BE49-F238E27FC236}">
                      <a16:creationId xmlns:a16="http://schemas.microsoft.com/office/drawing/2014/main" id="{06E6B487-2085-5D8A-8B74-E77C50E86D6A}"/>
                    </a:ext>
                  </a:extLst>
                </p:cNvPr>
                <p:cNvSpPr/>
                <p:nvPr/>
              </p:nvSpPr>
              <p:spPr>
                <a:xfrm>
                  <a:off x="784867" y="6350678"/>
                  <a:ext cx="4304897" cy="787248"/>
                </a:xfrm>
                <a:prstGeom prst="roundRect">
                  <a:avLst/>
                </a:prstGeom>
                <a:solidFill>
                  <a:srgbClr val="A62E68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4996" baseline="-25000" dirty="0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E5C44CF-FE4E-6294-63F4-D171D1F49730}"/>
                    </a:ext>
                  </a:extLst>
                </p:cNvPr>
                <p:cNvSpPr txBox="1"/>
                <p:nvPr/>
              </p:nvSpPr>
              <p:spPr>
                <a:xfrm>
                  <a:off x="1270015" y="6309709"/>
                  <a:ext cx="3455173" cy="8466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996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INTRODUCTION</a:t>
                  </a:r>
                  <a:endParaRPr lang="ko-KR" altLang="en-US" sz="4996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EBD03E66-7FBD-809C-3267-B9E7B15DCF65}"/>
              </a:ext>
            </a:extLst>
          </p:cNvPr>
          <p:cNvGrpSpPr/>
          <p:nvPr/>
        </p:nvGrpSpPr>
        <p:grpSpPr>
          <a:xfrm>
            <a:off x="290298" y="37135777"/>
            <a:ext cx="31859170" cy="4579587"/>
            <a:chOff x="2500411" y="34559152"/>
            <a:chExt cx="27397432" cy="3666705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10024F9-F308-6376-A5E4-D60E168A444C}"/>
                </a:ext>
              </a:extLst>
            </p:cNvPr>
            <p:cNvSpPr/>
            <p:nvPr/>
          </p:nvSpPr>
          <p:spPr>
            <a:xfrm>
              <a:off x="2526954" y="35491802"/>
              <a:ext cx="27370889" cy="27340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2" dirty="0"/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9DE22D94-FC74-2416-2FEA-36E433E9FB44}"/>
                </a:ext>
              </a:extLst>
            </p:cNvPr>
            <p:cNvGrpSpPr/>
            <p:nvPr/>
          </p:nvGrpSpPr>
          <p:grpSpPr>
            <a:xfrm>
              <a:off x="2500411" y="34559152"/>
              <a:ext cx="27351797" cy="3629405"/>
              <a:chOff x="273334" y="37724484"/>
              <a:chExt cx="29564502" cy="3202523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6E51DB2-08D8-2296-18E5-E06DCD80E5B9}"/>
                  </a:ext>
                </a:extLst>
              </p:cNvPr>
              <p:cNvSpPr/>
              <p:nvPr/>
            </p:nvSpPr>
            <p:spPr>
              <a:xfrm>
                <a:off x="273334" y="38325377"/>
                <a:ext cx="29564502" cy="2601630"/>
              </a:xfrm>
              <a:prstGeom prst="rect">
                <a:avLst/>
              </a:prstGeom>
              <a:noFill/>
              <a:ln w="63500" cmpd="sng">
                <a:solidFill>
                  <a:srgbClr val="A62E6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2" dirty="0"/>
              </a:p>
            </p:txBody>
          </p: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981FF7E6-295C-03C5-B85F-87584211DA06}"/>
                  </a:ext>
                </a:extLst>
              </p:cNvPr>
              <p:cNvGrpSpPr/>
              <p:nvPr/>
            </p:nvGrpSpPr>
            <p:grpSpPr>
              <a:xfrm>
                <a:off x="1057268" y="37724484"/>
                <a:ext cx="4310525" cy="890262"/>
                <a:chOff x="1115637" y="38037209"/>
                <a:chExt cx="4310525" cy="890262"/>
              </a:xfrm>
            </p:grpSpPr>
            <p:sp>
              <p:nvSpPr>
                <p:cNvPr id="76" name="사각형: 둥근 모서리 75">
                  <a:extLst>
                    <a:ext uri="{FF2B5EF4-FFF2-40B4-BE49-F238E27FC236}">
                      <a16:creationId xmlns:a16="http://schemas.microsoft.com/office/drawing/2014/main" id="{16F1B696-5AA9-A9D5-9EB6-762413045C3C}"/>
                    </a:ext>
                  </a:extLst>
                </p:cNvPr>
                <p:cNvSpPr/>
                <p:nvPr/>
              </p:nvSpPr>
              <p:spPr>
                <a:xfrm>
                  <a:off x="1115637" y="38037209"/>
                  <a:ext cx="4310525" cy="890262"/>
                </a:xfrm>
                <a:prstGeom prst="roundRect">
                  <a:avLst/>
                </a:prstGeom>
                <a:solidFill>
                  <a:srgbClr val="A62E68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4996" dirty="0"/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705F3C47-1D03-16B8-CD81-C082839D79D0}"/>
                    </a:ext>
                  </a:extLst>
                </p:cNvPr>
                <p:cNvSpPr txBox="1"/>
                <p:nvPr/>
              </p:nvSpPr>
              <p:spPr>
                <a:xfrm>
                  <a:off x="1497913" y="38170123"/>
                  <a:ext cx="3688576" cy="6937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996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CONCLUSION</a:t>
                  </a:r>
                  <a:endParaRPr lang="ko-KR" altLang="en-US" sz="4996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F9E22D-4BD4-6B95-F4D3-4E22496F2604}"/>
              </a:ext>
            </a:extLst>
          </p:cNvPr>
          <p:cNvSpPr txBox="1"/>
          <p:nvPr/>
        </p:nvSpPr>
        <p:spPr>
          <a:xfrm>
            <a:off x="109189" y="475303"/>
            <a:ext cx="3669784" cy="54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962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P-5-355</a:t>
            </a:r>
            <a:endParaRPr lang="ko-KR" altLang="en-US" sz="2962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92156D30-F651-E9CB-FD98-8EC948D7E655}"/>
              </a:ext>
            </a:extLst>
          </p:cNvPr>
          <p:cNvGrpSpPr/>
          <p:nvPr/>
        </p:nvGrpSpPr>
        <p:grpSpPr>
          <a:xfrm>
            <a:off x="305212" y="12142490"/>
            <a:ext cx="15721012" cy="24696997"/>
            <a:chOff x="2547274" y="5582380"/>
            <a:chExt cx="11463217" cy="22739415"/>
          </a:xfrm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1CBBB475-F841-5543-0FDD-6D73EAE54ECA}"/>
                </a:ext>
              </a:extLst>
            </p:cNvPr>
            <p:cNvSpPr/>
            <p:nvPr/>
          </p:nvSpPr>
          <p:spPr>
            <a:xfrm>
              <a:off x="2547274" y="6374913"/>
              <a:ext cx="11463217" cy="21946882"/>
            </a:xfrm>
            <a:prstGeom prst="rect">
              <a:avLst/>
            </a:prstGeom>
            <a:noFill/>
            <a:ln w="63500" cmpd="sng">
              <a:solidFill>
                <a:srgbClr val="A62E6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2" dirty="0"/>
            </a:p>
          </p:txBody>
        </p: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B9D61309-940A-20A5-8615-BA72B01FCAB3}"/>
                </a:ext>
              </a:extLst>
            </p:cNvPr>
            <p:cNvGrpSpPr/>
            <p:nvPr/>
          </p:nvGrpSpPr>
          <p:grpSpPr>
            <a:xfrm>
              <a:off x="5607346" y="5582380"/>
              <a:ext cx="5584904" cy="996595"/>
              <a:chOff x="3688413" y="6033980"/>
              <a:chExt cx="6036709" cy="1077217"/>
            </a:xfrm>
          </p:grpSpPr>
          <p:sp>
            <p:nvSpPr>
              <p:cNvPr id="138" name="사각형: 둥근 모서리 137">
                <a:extLst>
                  <a:ext uri="{FF2B5EF4-FFF2-40B4-BE49-F238E27FC236}">
                    <a16:creationId xmlns:a16="http://schemas.microsoft.com/office/drawing/2014/main" id="{C9E59943-A2E4-4EBA-391F-93432CE85717}"/>
                  </a:ext>
                </a:extLst>
              </p:cNvPr>
              <p:cNvSpPr/>
              <p:nvPr/>
            </p:nvSpPr>
            <p:spPr>
              <a:xfrm>
                <a:off x="3688413" y="6033980"/>
                <a:ext cx="6036709" cy="1077217"/>
              </a:xfrm>
              <a:prstGeom prst="roundRect">
                <a:avLst/>
              </a:prstGeom>
              <a:solidFill>
                <a:srgbClr val="A62E68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996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59EBBD-D905-360A-9CFC-1B4E18DA2D55}"/>
                  </a:ext>
                </a:extLst>
              </p:cNvPr>
              <p:cNvSpPr txBox="1"/>
              <p:nvPr/>
            </p:nvSpPr>
            <p:spPr>
              <a:xfrm>
                <a:off x="4304634" y="6102251"/>
                <a:ext cx="5420488" cy="926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996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MATERIAL &amp; METHODS</a:t>
                </a:r>
                <a:endParaRPr lang="ko-KR" altLang="en-US" sz="4996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13AA0141-25C1-5CD0-162A-D2067D4962D1}"/>
              </a:ext>
            </a:extLst>
          </p:cNvPr>
          <p:cNvSpPr txBox="1"/>
          <p:nvPr/>
        </p:nvSpPr>
        <p:spPr>
          <a:xfrm>
            <a:off x="27800912" y="1894791"/>
            <a:ext cx="4498289" cy="1443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2022</a:t>
            </a:r>
            <a:r>
              <a:rPr lang="ko-KR" altLang="en-US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년 추계학술발표회</a:t>
            </a:r>
            <a:endParaRPr lang="en-US" altLang="ko-KR" sz="2500" b="1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>
              <a:lnSpc>
                <a:spcPct val="120000"/>
              </a:lnSpc>
            </a:pPr>
            <a:r>
              <a:rPr lang="en-US" altLang="ko-KR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2022.11.2(</a:t>
            </a:r>
            <a:r>
              <a:rPr lang="ko-KR" altLang="en-US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</a:t>
            </a:r>
            <a:r>
              <a:rPr lang="en-US" altLang="ko-KR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~ 5(</a:t>
            </a:r>
            <a:r>
              <a:rPr lang="ko-KR" altLang="en-US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토</a:t>
            </a:r>
            <a:r>
              <a:rPr lang="en-US" altLang="ko-KR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</a:p>
          <a:p>
            <a:pPr algn="just">
              <a:lnSpc>
                <a:spcPct val="120000"/>
              </a:lnSpc>
            </a:pPr>
            <a:r>
              <a:rPr lang="ko-KR" altLang="en-US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제주국제컨벤션센터 </a:t>
            </a:r>
            <a:r>
              <a:rPr lang="en-US" altLang="ko-KR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(ICC JEJU)</a:t>
            </a:r>
            <a:endParaRPr lang="ko-KR" altLang="en-US" sz="2500" b="1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6" name="그림 105">
            <a:extLst>
              <a:ext uri="{FF2B5EF4-FFF2-40B4-BE49-F238E27FC236}">
                <a16:creationId xmlns:a16="http://schemas.microsoft.com/office/drawing/2014/main" id="{3EC06F91-C8BD-4FF3-3B2E-1B0259A99F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6655" y="6926098"/>
            <a:ext cx="464753" cy="464753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4F55542D-8ABE-77BF-CC94-CEA742803697}"/>
              </a:ext>
            </a:extLst>
          </p:cNvPr>
          <p:cNvSpPr txBox="1"/>
          <p:nvPr/>
        </p:nvSpPr>
        <p:spPr>
          <a:xfrm>
            <a:off x="28834801" y="6994369"/>
            <a:ext cx="285750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650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https://github.com/ffe4el</a:t>
            </a:r>
            <a:endParaRPr lang="ko-KR" altLang="en-US" sz="2000" dirty="0">
              <a:solidFill>
                <a:srgbClr val="F6503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전북대학교 고창캠퍼스, '한옥건축기술 인력양성' 모집···내달 5 ...">
            <a:extLst>
              <a:ext uri="{FF2B5EF4-FFF2-40B4-BE49-F238E27FC236}">
                <a16:creationId xmlns:a16="http://schemas.microsoft.com/office/drawing/2014/main" id="{703CBD88-0DD1-AEA9-A718-DE486775E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89" y="1597592"/>
            <a:ext cx="5507206" cy="464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94956A3-AA96-C8B1-6B15-F0A53E678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33117" y="482814"/>
            <a:ext cx="5557621" cy="13594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44159A-0AFB-0E91-8D9A-EA1C1B04BC08}"/>
              </a:ext>
            </a:extLst>
          </p:cNvPr>
          <p:cNvSpPr txBox="1"/>
          <p:nvPr/>
        </p:nvSpPr>
        <p:spPr>
          <a:xfrm>
            <a:off x="548351" y="16633717"/>
            <a:ext cx="15226117" cy="5916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ko-KR" sz="3500" b="1" dirty="0">
                <a:solidFill>
                  <a:srgbClr val="6C1E4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	We Use 2</a:t>
            </a:r>
            <a:r>
              <a:rPr lang="ko-KR" altLang="en-US" sz="3500" b="1" dirty="0">
                <a:solidFill>
                  <a:srgbClr val="6C1E4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</a:t>
            </a:r>
            <a:r>
              <a:rPr lang="en-US" altLang="ko-KR" sz="3500" b="1" dirty="0">
                <a:solidFill>
                  <a:srgbClr val="6C1E4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Arduino</a:t>
            </a:r>
          </a:p>
          <a:p>
            <a:pPr algn="just">
              <a:lnSpc>
                <a:spcPct val="125000"/>
              </a:lnSpc>
              <a:defRPr/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환경 제어 알고리즘을 연구하기 위해선 새로운 모듈이 추가될 수도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제거되야 할 수도 있기 때문에 탈부착에 용이한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아두이노를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사용하였다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실시간으로 환경 값을 받아 오면서 환경 조절 장치를 제어하도록 신호를 보내줘야 되기 때문에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INPUT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과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OUTPUT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의 신호가 동시다발적으로 실행되어야 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아두이노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메가로 시도해보았으나 매초마다 해당 과정이 반복되어야 했기 때문에 딜레이 이슈가 발생하였다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(Fig2.)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이를 보완하기 위해 실시간으로 값을 받아와야 하는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INPUT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소프트웨어는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아두이노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메가에 구축하여 센서들을 연결하였고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환경조건을 제어하기 위한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OUTPUT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소프트웨어는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아두이노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우노에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구축하여 조절  장치들을 부착하였다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</a:t>
            </a:r>
            <a:endParaRPr lang="ko-KR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>
              <a:lnSpc>
                <a:spcPct val="125000"/>
              </a:lnSpc>
              <a:defRPr/>
            </a:pPr>
            <a:endParaRPr lang="en-US" altLang="ko-KR" sz="3000" b="1" dirty="0">
              <a:ea typeface="한컴산뜻돋움" panose="020000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7ACD6CA-3DEB-CE91-46E5-BE3F5C3B89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616" r="6304" b="13984"/>
          <a:stretch/>
        </p:blipFill>
        <p:spPr>
          <a:xfrm>
            <a:off x="16973139" y="30049586"/>
            <a:ext cx="8621762" cy="48609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2F1E61-B806-AA62-6672-D52228D6A35A}"/>
              </a:ext>
            </a:extLst>
          </p:cNvPr>
          <p:cNvSpPr txBox="1"/>
          <p:nvPr/>
        </p:nvSpPr>
        <p:spPr>
          <a:xfrm>
            <a:off x="26372259" y="35964497"/>
            <a:ext cx="4984626" cy="578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Fig7.  </a:t>
            </a:r>
            <a:r>
              <a:rPr lang="ko-KR" altLang="en-US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미니챔버</a:t>
            </a:r>
            <a:endParaRPr lang="en-US" altLang="ko-KR" sz="2800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21FA2-AB85-51C8-13D5-6ED26A2B0DDE}"/>
              </a:ext>
            </a:extLst>
          </p:cNvPr>
          <p:cNvSpPr txBox="1"/>
          <p:nvPr/>
        </p:nvSpPr>
        <p:spPr>
          <a:xfrm>
            <a:off x="18641759" y="35915548"/>
            <a:ext cx="4984626" cy="578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Fig6.  </a:t>
            </a:r>
            <a:r>
              <a:rPr lang="ko-KR" altLang="en-US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미니챔버 설계도</a:t>
            </a:r>
            <a:endParaRPr lang="en-US" altLang="ko-KR" sz="2800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7E7605E-337F-E884-85B2-E4749461C2A3}"/>
              </a:ext>
            </a:extLst>
          </p:cNvPr>
          <p:cNvGrpSpPr/>
          <p:nvPr/>
        </p:nvGrpSpPr>
        <p:grpSpPr>
          <a:xfrm>
            <a:off x="629471" y="22666223"/>
            <a:ext cx="4935173" cy="4266930"/>
            <a:chOff x="21072846" y="17028162"/>
            <a:chExt cx="5636462" cy="541341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D7D68A-2E3D-C79B-DB7F-6E68CFA0E343}"/>
                </a:ext>
              </a:extLst>
            </p:cNvPr>
            <p:cNvSpPr txBox="1"/>
            <p:nvPr/>
          </p:nvSpPr>
          <p:spPr>
            <a:xfrm>
              <a:off x="24766106" y="18376360"/>
              <a:ext cx="1943202" cy="4644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ko-KR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한컴산뜻돋움" panose="02000000000000000000" pitchFamily="2" charset="-127"/>
                  <a:cs typeface="Arial Unicode MS" panose="020B0600000101010101" charset="-127"/>
                </a:rPr>
                <a:t>이산화탄소 센서</a:t>
              </a:r>
              <a:endPara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DB5C6AD-4BD6-5F2F-CB02-9ABF92511ED7}"/>
                </a:ext>
              </a:extLst>
            </p:cNvPr>
            <p:cNvGrpSpPr/>
            <p:nvPr/>
          </p:nvGrpSpPr>
          <p:grpSpPr>
            <a:xfrm>
              <a:off x="21072846" y="17028162"/>
              <a:ext cx="5395687" cy="5413418"/>
              <a:chOff x="21072846" y="17028162"/>
              <a:chExt cx="5395687" cy="5413418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E7F9009B-F3F1-53F2-95EE-9A6172F3AC88}"/>
                  </a:ext>
                </a:extLst>
              </p:cNvPr>
              <p:cNvGrpSpPr/>
              <p:nvPr/>
            </p:nvGrpSpPr>
            <p:grpSpPr>
              <a:xfrm>
                <a:off x="21072846" y="17028162"/>
                <a:ext cx="5395687" cy="5413418"/>
                <a:chOff x="16069678" y="17329317"/>
                <a:chExt cx="5395687" cy="5413418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E896C4BB-52E7-02C0-255C-989A0660CE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823165" y="21167358"/>
                  <a:ext cx="2191314" cy="1575377"/>
                </a:xfrm>
                <a:prstGeom prst="rect">
                  <a:avLst/>
                </a:prstGeom>
              </p:spPr>
            </p:pic>
            <p:pic>
              <p:nvPicPr>
                <p:cNvPr id="18" name="그림 17">
                  <a:extLst>
                    <a:ext uri="{FF2B5EF4-FFF2-40B4-BE49-F238E27FC236}">
                      <a16:creationId xmlns:a16="http://schemas.microsoft.com/office/drawing/2014/main" id="{52495FE9-7411-0362-04EA-C4BA7D0D77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9900362" y="17329317"/>
                  <a:ext cx="1335588" cy="1335587"/>
                </a:xfrm>
                <a:prstGeom prst="rect">
                  <a:avLst/>
                </a:prstGeom>
              </p:spPr>
            </p:pic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B75EB231-6A2C-658E-EE03-013F325EC1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069678" y="17556534"/>
                  <a:ext cx="1790833" cy="1363475"/>
                </a:xfrm>
                <a:prstGeom prst="rect">
                  <a:avLst/>
                </a:prstGeom>
              </p:spPr>
            </p:pic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3984534F-527F-8CA5-CF58-C0E51C5DC1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3836"/>
                <a:stretch/>
              </p:blipFill>
              <p:spPr>
                <a:xfrm>
                  <a:off x="17998343" y="17558615"/>
                  <a:ext cx="1382949" cy="1415471"/>
                </a:xfrm>
                <a:prstGeom prst="rect">
                  <a:avLst/>
                </a:prstGeom>
              </p:spPr>
            </p:pic>
            <p:pic>
              <p:nvPicPr>
                <p:cNvPr id="23" name="그림 22">
                  <a:extLst>
                    <a:ext uri="{FF2B5EF4-FFF2-40B4-BE49-F238E27FC236}">
                      <a16:creationId xmlns:a16="http://schemas.microsoft.com/office/drawing/2014/main" id="{0C2009CE-72FC-9D5A-01D7-24FDC3BC9F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640614" y="21121533"/>
                  <a:ext cx="1322499" cy="1579297"/>
                </a:xfrm>
                <a:prstGeom prst="rect">
                  <a:avLst/>
                </a:prstGeom>
              </p:spPr>
            </p:pic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03FD6CCA-C6CA-9BD5-282B-4C2C4E5041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6295128" y="19139648"/>
                  <a:ext cx="1272758" cy="1673439"/>
                </a:xfrm>
                <a:prstGeom prst="rect">
                  <a:avLst/>
                </a:prstGeom>
              </p:spPr>
            </p:pic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64D0AD5E-4C0A-B0F4-030E-42AA2138A7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551958" y="19327255"/>
                  <a:ext cx="1913407" cy="1400664"/>
                </a:xfrm>
                <a:prstGeom prst="rect">
                  <a:avLst/>
                </a:prstGeom>
              </p:spPr>
            </p:pic>
            <p:pic>
              <p:nvPicPr>
                <p:cNvPr id="27" name="Picture 2" descr="Ds3231 At24c32 Iic Rtc 모듈 시계 타이머 메모리 모듈 Beats 교체 Ds1307 I2c Rtc 보드 Arduino  - Buy Ds3231 At24c32,Ds3231 At24c32 Rtc 모듈,Ds3231 At24c32 Iic Rtc 시계 타이머  메모리 모듈 Product on">
                  <a:extLst>
                    <a:ext uri="{FF2B5EF4-FFF2-40B4-BE49-F238E27FC236}">
                      <a16:creationId xmlns:a16="http://schemas.microsoft.com/office/drawing/2014/main" id="{E8C91F9D-BA5B-6EFC-C5D5-6DD643EF40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818146" y="18979986"/>
                  <a:ext cx="1664652" cy="166465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55E55D-ED14-72C3-6FDB-CECC7B216F11}"/>
                  </a:ext>
                </a:extLst>
              </p:cNvPr>
              <p:cNvSpPr txBox="1"/>
              <p:nvPr/>
            </p:nvSpPr>
            <p:spPr>
              <a:xfrm>
                <a:off x="23210765" y="20211520"/>
                <a:ext cx="1382949" cy="4644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ko-KR" alt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한컴산뜻돋움" panose="02000000000000000000" pitchFamily="2" charset="-127"/>
                  </a:rPr>
                  <a:t>시계</a:t>
                </a:r>
                <a:r>
                  <a:rPr lang="en-US" altLang="ko-KR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한컴산뜻돋움" panose="02000000000000000000" pitchFamily="2" charset="-127"/>
                  </a:rPr>
                  <a:t>(RTC)</a:t>
                </a:r>
                <a:endPara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한컴산뜻돋움" panose="02000000000000000000" pitchFamily="2" charset="-127"/>
                  <a:cs typeface="Arial Unicode MS" panose="020B0600000101010101" charset="-127"/>
                </a:endParaRPr>
              </a:p>
            </p:txBody>
          </p: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AC75526-8D19-C913-55AC-41402DF1DC32}"/>
              </a:ext>
            </a:extLst>
          </p:cNvPr>
          <p:cNvSpPr txBox="1"/>
          <p:nvPr/>
        </p:nvSpPr>
        <p:spPr>
          <a:xfrm>
            <a:off x="1260630" y="27163495"/>
            <a:ext cx="4984626" cy="520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500" b="1" dirty="0">
                <a:ea typeface="한컴산뜻돋움" panose="02000000000000000000" pitchFamily="2" charset="-127"/>
                <a:cs typeface="Arial Unicode MS" panose="020B0600000101010101" charset="-127"/>
              </a:rPr>
              <a:t>Fig1. </a:t>
            </a:r>
            <a:r>
              <a:rPr lang="ko-KR" altLang="en-US" sz="2500" b="1" dirty="0">
                <a:ea typeface="한컴산뜻돋움" panose="02000000000000000000" pitchFamily="2" charset="-127"/>
                <a:cs typeface="Arial Unicode MS" panose="020B0600000101010101" charset="-127"/>
              </a:rPr>
              <a:t>센서 및 제어 장치</a:t>
            </a:r>
            <a:endParaRPr lang="en-US" altLang="ko-KR" sz="2500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1B957F-78A4-88E0-C12B-C793F4ADE83A}"/>
              </a:ext>
            </a:extLst>
          </p:cNvPr>
          <p:cNvSpPr txBox="1"/>
          <p:nvPr/>
        </p:nvSpPr>
        <p:spPr>
          <a:xfrm>
            <a:off x="7822795" y="27125925"/>
            <a:ext cx="8621761" cy="520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2500" b="1" dirty="0">
                <a:ea typeface="한컴산뜻돋움" panose="02000000000000000000" pitchFamily="2" charset="-127"/>
                <a:cs typeface="Arial Unicode MS" panose="020B0600000101010101" charset="-127"/>
              </a:rPr>
              <a:t>↘  </a:t>
            </a:r>
            <a:r>
              <a:rPr lang="en-US" altLang="ko-KR" sz="2500" b="1" dirty="0">
                <a:ea typeface="한컴산뜻돋움" panose="02000000000000000000" pitchFamily="2" charset="-127"/>
                <a:cs typeface="Arial Unicode MS" panose="020B0600000101010101" charset="-127"/>
              </a:rPr>
              <a:t>Fig2. </a:t>
            </a:r>
            <a:r>
              <a:rPr lang="ko-KR" altLang="en-US" sz="2500" b="1" dirty="0">
                <a:ea typeface="한컴산뜻돋움" panose="02000000000000000000" pitchFamily="2" charset="-127"/>
                <a:cs typeface="Arial Unicode MS" panose="020B0600000101010101" charset="-127"/>
              </a:rPr>
              <a:t>시스템 구성 및 정보 흐름도</a:t>
            </a:r>
            <a:endParaRPr lang="en-US" altLang="ko-KR" sz="2500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1FC443A-B140-2722-09AC-A9E63752B7FC}"/>
              </a:ext>
            </a:extLst>
          </p:cNvPr>
          <p:cNvGrpSpPr/>
          <p:nvPr/>
        </p:nvGrpSpPr>
        <p:grpSpPr>
          <a:xfrm>
            <a:off x="5839696" y="22272947"/>
            <a:ext cx="8876171" cy="4767231"/>
            <a:chOff x="22170722" y="19473664"/>
            <a:chExt cx="8742962" cy="4695687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DC0C123-C199-3D84-1585-CA38C0D0C3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9" t="5806" r="78000" b="21585"/>
            <a:stretch/>
          </p:blipFill>
          <p:spPr>
            <a:xfrm rot="16200000">
              <a:off x="27224741" y="21657074"/>
              <a:ext cx="1650191" cy="2622822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D28F732C-6FA6-DF60-FA9B-BDE1076D1D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39" t="11838" r="26105" b="20135"/>
            <a:stretch/>
          </p:blipFill>
          <p:spPr>
            <a:xfrm>
              <a:off x="26628005" y="19970803"/>
              <a:ext cx="2892876" cy="1546659"/>
            </a:xfrm>
            <a:prstGeom prst="rect">
              <a:avLst/>
            </a:prstGeom>
          </p:spPr>
        </p:pic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D28964BD-A0F8-1C82-5FD6-76969802EC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90035" y="22349616"/>
              <a:ext cx="735265" cy="70932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D5816ECF-8C06-EEE5-BEE2-A0370922517D}"/>
                </a:ext>
              </a:extLst>
            </p:cNvPr>
            <p:cNvCxnSpPr>
              <a:cxnSpLocks/>
            </p:cNvCxnSpPr>
            <p:nvPr/>
          </p:nvCxnSpPr>
          <p:spPr>
            <a:xfrm>
              <a:off x="29735531" y="20744132"/>
              <a:ext cx="570645" cy="65746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4886D506-8343-BD63-F4F8-F3310F5308DD}"/>
                </a:ext>
              </a:extLst>
            </p:cNvPr>
            <p:cNvGrpSpPr/>
            <p:nvPr/>
          </p:nvGrpSpPr>
          <p:grpSpPr>
            <a:xfrm>
              <a:off x="22185757" y="21553502"/>
              <a:ext cx="3311283" cy="2615849"/>
              <a:chOff x="3853409" y="19073324"/>
              <a:chExt cx="3463435" cy="2958902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2E008448-0B52-4584-D504-B0F56278CBD7}"/>
                  </a:ext>
                </a:extLst>
              </p:cNvPr>
              <p:cNvSpPr/>
              <p:nvPr/>
            </p:nvSpPr>
            <p:spPr>
              <a:xfrm>
                <a:off x="5664802" y="21251323"/>
                <a:ext cx="1408496" cy="5623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발열등</a:t>
                </a: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BB6D64A1-8763-9B46-195F-95B171C9B71B}"/>
                  </a:ext>
                </a:extLst>
              </p:cNvPr>
              <p:cNvSpPr/>
              <p:nvPr/>
            </p:nvSpPr>
            <p:spPr>
              <a:xfrm>
                <a:off x="4142467" y="21251323"/>
                <a:ext cx="1408496" cy="5623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급수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F8418A2E-6CDD-6954-1E80-C4996DDE1945}"/>
                  </a:ext>
                </a:extLst>
              </p:cNvPr>
              <p:cNvSpPr/>
              <p:nvPr/>
            </p:nvSpPr>
            <p:spPr>
              <a:xfrm>
                <a:off x="4142467" y="19718757"/>
                <a:ext cx="1408496" cy="5623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창문</a:t>
                </a: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3487E17C-F982-1537-1F09-07D5838D9439}"/>
                  </a:ext>
                </a:extLst>
              </p:cNvPr>
              <p:cNvSpPr/>
              <p:nvPr/>
            </p:nvSpPr>
            <p:spPr>
              <a:xfrm>
                <a:off x="5664802" y="19718496"/>
                <a:ext cx="1408496" cy="5623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환기팬</a:t>
                </a:r>
                <a:endParaRPr lang="en-US" altLang="ko-KR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3D628E9D-1585-6160-7191-5C1D45F7AA2B}"/>
                  </a:ext>
                </a:extLst>
              </p:cNvPr>
              <p:cNvSpPr/>
              <p:nvPr/>
            </p:nvSpPr>
            <p:spPr>
              <a:xfrm>
                <a:off x="5664802" y="20480377"/>
                <a:ext cx="1408496" cy="5623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안개분무</a:t>
                </a:r>
                <a:endParaRPr lang="en-US" altLang="ko-KR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6A082BE4-1AF9-537D-3050-3ECCFA50B5F4}"/>
                  </a:ext>
                </a:extLst>
              </p:cNvPr>
              <p:cNvSpPr/>
              <p:nvPr/>
            </p:nvSpPr>
            <p:spPr>
              <a:xfrm>
                <a:off x="4142467" y="20485040"/>
                <a:ext cx="1408496" cy="5623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LED</a:t>
                </a:r>
                <a:r>
                  <a:rPr lang="ko-KR" altLang="en-US" b="1" dirty="0">
                    <a:solidFill>
                      <a:schemeClr val="tx1"/>
                    </a:solidFill>
                  </a:rPr>
                  <a:t>조명</a:t>
                </a: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91C38254-AA24-AEBC-A7C1-4086A9CE7BDE}"/>
                  </a:ext>
                </a:extLst>
              </p:cNvPr>
              <p:cNvSpPr/>
              <p:nvPr/>
            </p:nvSpPr>
            <p:spPr>
              <a:xfrm>
                <a:off x="3853409" y="19469477"/>
                <a:ext cx="3463435" cy="256274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397E6978-42F8-D588-9149-CD133EA0A8B1}"/>
                  </a:ext>
                </a:extLst>
              </p:cNvPr>
              <p:cNvSpPr/>
              <p:nvPr/>
            </p:nvSpPr>
            <p:spPr>
              <a:xfrm>
                <a:off x="4650859" y="19073324"/>
                <a:ext cx="1867299" cy="5623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환경 제어 장치</a:t>
                </a: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C1C2F6A9-2448-4B9D-C038-3CA37F250F3D}"/>
                </a:ext>
              </a:extLst>
            </p:cNvPr>
            <p:cNvGrpSpPr/>
            <p:nvPr/>
          </p:nvGrpSpPr>
          <p:grpSpPr>
            <a:xfrm>
              <a:off x="22170722" y="19473664"/>
              <a:ext cx="3627503" cy="2001143"/>
              <a:chOff x="6446495" y="13057222"/>
              <a:chExt cx="3794185" cy="2263581"/>
            </a:xfrm>
          </p:grpSpPr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4EE0D900-9D28-AF33-9E4A-DBEC8059A4D2}"/>
                  </a:ext>
                </a:extLst>
              </p:cNvPr>
              <p:cNvGrpSpPr/>
              <p:nvPr/>
            </p:nvGrpSpPr>
            <p:grpSpPr>
              <a:xfrm>
                <a:off x="6446495" y="13451606"/>
                <a:ext cx="3794185" cy="1869197"/>
                <a:chOff x="4090147" y="14837829"/>
                <a:chExt cx="3794185" cy="1869197"/>
              </a:xfrm>
            </p:grpSpPr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D792A067-7B02-6A06-C6BD-08C9ACC721E2}"/>
                    </a:ext>
                  </a:extLst>
                </p:cNvPr>
                <p:cNvSpPr/>
                <p:nvPr/>
              </p:nvSpPr>
              <p:spPr>
                <a:xfrm>
                  <a:off x="4199075" y="15112419"/>
                  <a:ext cx="1408496" cy="56233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>
                      <a:solidFill>
                        <a:schemeClr val="tx1"/>
                      </a:solidFill>
                    </a:rPr>
                    <a:t>온도센서</a:t>
                  </a:r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45945A71-C320-9F67-AEA2-2459507D343F}"/>
                    </a:ext>
                  </a:extLst>
                </p:cNvPr>
                <p:cNvSpPr/>
                <p:nvPr/>
              </p:nvSpPr>
              <p:spPr>
                <a:xfrm>
                  <a:off x="5746999" y="15112418"/>
                  <a:ext cx="1408496" cy="56233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>
                      <a:solidFill>
                        <a:schemeClr val="tx1"/>
                      </a:solidFill>
                    </a:rPr>
                    <a:t>습도센서</a:t>
                  </a:r>
                  <a:endParaRPr lang="en-US" altLang="ko-KR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70326CE7-FC74-6AA5-E3C7-C8BDBD054A75}"/>
                    </a:ext>
                  </a:extLst>
                </p:cNvPr>
                <p:cNvSpPr/>
                <p:nvPr/>
              </p:nvSpPr>
              <p:spPr>
                <a:xfrm>
                  <a:off x="5732375" y="15878702"/>
                  <a:ext cx="1408496" cy="56233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700" b="1" dirty="0">
                      <a:solidFill>
                        <a:schemeClr val="tx1"/>
                      </a:solidFill>
                    </a:rPr>
                    <a:t>이산화탄소</a:t>
                  </a:r>
                  <a:endParaRPr lang="en-US" altLang="ko-KR" sz="17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1700" b="1" dirty="0">
                      <a:solidFill>
                        <a:schemeClr val="tx1"/>
                      </a:solidFill>
                    </a:rPr>
                    <a:t>센서</a:t>
                  </a:r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95627945-25D0-31DF-3080-545F7845F75D}"/>
                    </a:ext>
                  </a:extLst>
                </p:cNvPr>
                <p:cNvSpPr/>
                <p:nvPr/>
              </p:nvSpPr>
              <p:spPr>
                <a:xfrm>
                  <a:off x="4199075" y="15878702"/>
                  <a:ext cx="1408496" cy="56233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>
                      <a:solidFill>
                        <a:schemeClr val="tx1"/>
                      </a:solidFill>
                    </a:rPr>
                    <a:t>조도센서</a:t>
                  </a:r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F1E10402-F655-1E28-6484-51CD4DEBE37A}"/>
                    </a:ext>
                  </a:extLst>
                </p:cNvPr>
                <p:cNvSpPr/>
                <p:nvPr/>
              </p:nvSpPr>
              <p:spPr>
                <a:xfrm>
                  <a:off x="4090147" y="14837829"/>
                  <a:ext cx="3794185" cy="186919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0EDD114C-D837-5F61-9927-BA77F7BC3E6E}"/>
                  </a:ext>
                </a:extLst>
              </p:cNvPr>
              <p:cNvSpPr/>
              <p:nvPr/>
            </p:nvSpPr>
            <p:spPr>
              <a:xfrm>
                <a:off x="7474582" y="13057222"/>
                <a:ext cx="1408496" cy="5623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센서</a:t>
                </a:r>
              </a:p>
            </p:txBody>
          </p:sp>
        </p:grp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70629ED-0EE1-36B5-064C-CCD1404CB607}"/>
                </a:ext>
              </a:extLst>
            </p:cNvPr>
            <p:cNvSpPr/>
            <p:nvPr/>
          </p:nvSpPr>
          <p:spPr>
            <a:xfrm>
              <a:off x="29567064" y="21660450"/>
              <a:ext cx="1346620" cy="4971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Web(Flask)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AB345F62-5EB3-DA1C-CEB8-7D024712B881}"/>
                </a:ext>
              </a:extLst>
            </p:cNvPr>
            <p:cNvCxnSpPr>
              <a:cxnSpLocks/>
            </p:cNvCxnSpPr>
            <p:nvPr/>
          </p:nvCxnSpPr>
          <p:spPr>
            <a:xfrm>
              <a:off x="25876688" y="20661428"/>
              <a:ext cx="62309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E1CD1AAB-90A1-2F41-A903-B54EB56946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42447" y="22948547"/>
              <a:ext cx="107422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타원 69">
            <a:extLst>
              <a:ext uri="{FF2B5EF4-FFF2-40B4-BE49-F238E27FC236}">
                <a16:creationId xmlns:a16="http://schemas.microsoft.com/office/drawing/2014/main" id="{018BE280-49FC-8089-DB5A-6CAD7C5D36FA}"/>
              </a:ext>
            </a:extLst>
          </p:cNvPr>
          <p:cNvSpPr/>
          <p:nvPr/>
        </p:nvSpPr>
        <p:spPr>
          <a:xfrm>
            <a:off x="15200381" y="23996922"/>
            <a:ext cx="671285" cy="154665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사용자</a:t>
            </a:r>
          </a:p>
        </p:txBody>
      </p:sp>
      <p:sp>
        <p:nvSpPr>
          <p:cNvPr id="71" name="제목 1">
            <a:extLst>
              <a:ext uri="{FF2B5EF4-FFF2-40B4-BE49-F238E27FC236}">
                <a16:creationId xmlns:a16="http://schemas.microsoft.com/office/drawing/2014/main" id="{87ADBD4C-3CD4-E103-6FA5-F5DA734F414F}"/>
              </a:ext>
            </a:extLst>
          </p:cNvPr>
          <p:cNvSpPr txBox="1">
            <a:spLocks/>
          </p:cNvSpPr>
          <p:nvPr/>
        </p:nvSpPr>
        <p:spPr>
          <a:xfrm>
            <a:off x="646270" y="13551171"/>
            <a:ext cx="15165912" cy="3153102"/>
          </a:xfrm>
          <a:prstGeom prst="rect">
            <a:avLst/>
          </a:prstGeom>
        </p:spPr>
        <p:txBody>
          <a:bodyPr vert="horz" lIns="83820" tIns="41910" rIns="83820" bIns="41910" rtlCol="0" anchor="b">
            <a:noAutofit/>
          </a:bodyPr>
          <a:lstStyle>
            <a:lvl1pPr algn="ctr" defTabSz="324045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45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r>
              <a:rPr lang="en-US" altLang="ko-KR" sz="3500" b="1" dirty="0">
                <a:solidFill>
                  <a:srgbClr val="56296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</a:t>
            </a:r>
            <a:r>
              <a:rPr lang="en-US" altLang="ko-KR" sz="3500" b="1" dirty="0">
                <a:solidFill>
                  <a:srgbClr val="6C1E4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Limitations of Existing Gross Chamber</a:t>
            </a:r>
          </a:p>
          <a:p>
            <a:pPr algn="just" latinLnBrk="0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기존 챔버는 온도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/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습도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/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광도 등의 조절을 통해 식물 재배 환경을 제어할 수 있어 식물 생육 과정을 이해하는데 유용한 실험 장비이다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하지만 환경조절에 대해서는 제품에 미리 프로그래밍 된 규칙만으로 운영이 되고 있고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외부에서 새로운 알고리즘으로 운영 소프트웨어를 만들더라도 적용하기가 어렵다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또한 폐쇄적인 설계로 인해 추가적인 센서 및 제어장치를 설치하여 실험하기가 매우 복잡하고 불가능한 제품들이 많다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</a:t>
            </a: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E6E48A3D-7453-4520-4B75-308F13240E48}"/>
              </a:ext>
            </a:extLst>
          </p:cNvPr>
          <p:cNvCxnSpPr>
            <a:cxnSpLocks/>
          </p:cNvCxnSpPr>
          <p:nvPr/>
        </p:nvCxnSpPr>
        <p:spPr>
          <a:xfrm>
            <a:off x="14846370" y="24770250"/>
            <a:ext cx="28621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7F31636-8DF7-30FA-DE76-C068F59ADE23}"/>
              </a:ext>
            </a:extLst>
          </p:cNvPr>
          <p:cNvSpPr txBox="1"/>
          <p:nvPr/>
        </p:nvSpPr>
        <p:spPr>
          <a:xfrm>
            <a:off x="16786415" y="8572515"/>
            <a:ext cx="14912666" cy="2904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3450" b="1" dirty="0">
                <a:solidFill>
                  <a:srgbClr val="6C1E4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Raspberry Pi – Building server </a:t>
            </a:r>
            <a:r>
              <a:rPr lang="en-US" altLang="ko-KR" sz="3450" b="1" dirty="0">
                <a:solidFill>
                  <a:srgbClr val="56296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	</a:t>
            </a:r>
          </a:p>
          <a:p>
            <a:pPr algn="just">
              <a:lnSpc>
                <a:spcPct val="120000"/>
              </a:lnSpc>
              <a:defRPr/>
            </a:pPr>
            <a:r>
              <a:rPr lang="ko-KR" altLang="en-US" sz="3000" b="1" dirty="0" err="1">
                <a:ea typeface="한컴산뜻돋움" panose="02000000000000000000" pitchFamily="2" charset="-127"/>
              </a:rPr>
              <a:t>라즈베리파이에</a:t>
            </a:r>
            <a:r>
              <a:rPr lang="ko-KR" altLang="en-US" sz="3000" b="1" dirty="0">
                <a:ea typeface="한컴산뜻돋움" panose="02000000000000000000" pitchFamily="2" charset="-127"/>
              </a:rPr>
              <a:t> </a:t>
            </a:r>
            <a:r>
              <a:rPr lang="en-US" altLang="ko-KR" sz="3000" b="1" dirty="0">
                <a:ea typeface="한컴산뜻돋움" panose="02000000000000000000" pitchFamily="2" charset="-127"/>
              </a:rPr>
              <a:t>Nginx</a:t>
            </a:r>
            <a:r>
              <a:rPr lang="ko-KR" altLang="en-US" sz="3000" b="1" dirty="0">
                <a:ea typeface="한컴산뜻돋움" panose="02000000000000000000" pitchFamily="2" charset="-127"/>
              </a:rPr>
              <a:t>로 경량 웹서버를 구동하고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마이크로 서비스 형태로 통신 방식을 설계하고 구현하였다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이런 형태의 설계는 미니챔버가 독립된 형태의 실험장비로 운영될 수 있게 한다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웹 </a:t>
            </a:r>
            <a:r>
              <a:rPr lang="en-US" altLang="ko-KR" sz="3000" b="1" dirty="0">
                <a:ea typeface="한컴산뜻돋움" panose="02000000000000000000" pitchFamily="2" charset="-127"/>
              </a:rPr>
              <a:t>API</a:t>
            </a:r>
            <a:r>
              <a:rPr lang="ko-KR" altLang="en-US" sz="3000" b="1" dirty="0">
                <a:ea typeface="한컴산뜻돋움" panose="02000000000000000000" pitchFamily="2" charset="-127"/>
              </a:rPr>
              <a:t>를 이용하므로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규격만 준수하면 따로 사용자용 프로그램을 설치하지 않고 미니 챔버에 접속하여 센서의 작동유무 체크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제어장치의 조절이 가능하다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</a:t>
            </a: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80C3D62-AF2C-59AA-261A-95EB792803F4}"/>
              </a:ext>
            </a:extLst>
          </p:cNvPr>
          <p:cNvSpPr txBox="1"/>
          <p:nvPr/>
        </p:nvSpPr>
        <p:spPr>
          <a:xfrm>
            <a:off x="16776215" y="12476675"/>
            <a:ext cx="10434290" cy="3915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티쳐블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머신을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이용하여 식물의 생육단계별 이미지를 학습시키고 </a:t>
            </a:r>
            <a:r>
              <a:rPr lang="en-US" altLang="ko-KR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Keras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모델 형태로 추출할 수 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추출한 </a:t>
            </a:r>
            <a:r>
              <a:rPr lang="en-US" altLang="ko-KR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Keras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모델은 아두이노의 카메라 모듈을 연결하여 촬영 영상을 토대로 학습시킨 식물의 생육단계를 구분 할 수 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구분된 단계 값은 파이썬으로 읽어서 각 생육 단계에 알맞은 환경 값을 맞출 수 있도록 환기팬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광량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창문의 개폐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발열등 및 안개분무기의 작동을 자동화 시킬 수 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A2AB0EBF-B0DB-C71F-8506-4F93DB1C3781}"/>
              </a:ext>
            </a:extLst>
          </p:cNvPr>
          <p:cNvGrpSpPr/>
          <p:nvPr/>
        </p:nvGrpSpPr>
        <p:grpSpPr>
          <a:xfrm>
            <a:off x="27396859" y="12585566"/>
            <a:ext cx="4362694" cy="3703909"/>
            <a:chOff x="27297633" y="29082318"/>
            <a:chExt cx="5022294" cy="4010820"/>
          </a:xfrm>
        </p:grpSpPr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05A9491E-1760-EBE6-2518-8EB1AC6E0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9719940" y="29082318"/>
              <a:ext cx="678049" cy="3322166"/>
            </a:xfrm>
            <a:prstGeom prst="rect">
              <a:avLst/>
            </a:prstGeom>
          </p:spPr>
        </p:pic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13FAF3F2-2E05-A3BE-7ED9-FB4D8BBD0B95}"/>
                </a:ext>
              </a:extLst>
            </p:cNvPr>
            <p:cNvCxnSpPr>
              <a:cxnSpLocks/>
            </p:cNvCxnSpPr>
            <p:nvPr/>
          </p:nvCxnSpPr>
          <p:spPr>
            <a:xfrm>
              <a:off x="28894287" y="29535134"/>
              <a:ext cx="57345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2CDB529A-F61F-8AA3-C10E-24BB51427BC3}"/>
                </a:ext>
              </a:extLst>
            </p:cNvPr>
            <p:cNvSpPr/>
            <p:nvPr/>
          </p:nvSpPr>
          <p:spPr>
            <a:xfrm>
              <a:off x="27391642" y="29207057"/>
              <a:ext cx="1387125" cy="70781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작물</a:t>
              </a:r>
            </a:p>
          </p:txBody>
        </p: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C9DDA3A2-0C08-84B8-0D64-1F0FAD4DCDB9}"/>
                </a:ext>
              </a:extLst>
            </p:cNvPr>
            <p:cNvCxnSpPr>
              <a:cxnSpLocks/>
            </p:cNvCxnSpPr>
            <p:nvPr/>
          </p:nvCxnSpPr>
          <p:spPr>
            <a:xfrm>
              <a:off x="30452201" y="29481631"/>
              <a:ext cx="44543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9C806200-0431-B840-862B-87541739ACB5}"/>
                </a:ext>
              </a:extLst>
            </p:cNvPr>
            <p:cNvCxnSpPr>
              <a:cxnSpLocks/>
            </p:cNvCxnSpPr>
            <p:nvPr/>
          </p:nvCxnSpPr>
          <p:spPr>
            <a:xfrm>
              <a:off x="31609071" y="29940195"/>
              <a:ext cx="0" cy="5313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17F1F66E-1C62-315F-8363-EA85911E9C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452201" y="31241547"/>
              <a:ext cx="44543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1942B0C3-9F4C-AD62-EB1A-D32C722DE3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24646" y="30332860"/>
              <a:ext cx="280788" cy="2723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C44EBEC9-82F8-E0CD-2CB0-F127EE012A6F}"/>
                </a:ext>
              </a:extLst>
            </p:cNvPr>
            <p:cNvCxnSpPr>
              <a:cxnSpLocks/>
            </p:cNvCxnSpPr>
            <p:nvPr/>
          </p:nvCxnSpPr>
          <p:spPr>
            <a:xfrm>
              <a:off x="28210941" y="31241547"/>
              <a:ext cx="0" cy="3680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38A534BF-8E4A-79EF-66D1-87795DCA719F}"/>
                </a:ext>
              </a:extLst>
            </p:cNvPr>
            <p:cNvSpPr/>
            <p:nvPr/>
          </p:nvSpPr>
          <p:spPr>
            <a:xfrm>
              <a:off x="30988577" y="29094833"/>
              <a:ext cx="1331350" cy="7735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Teachable</a:t>
              </a:r>
            </a:p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Machine</a:t>
              </a:r>
            </a:p>
          </p:txBody>
        </p:sp>
        <p:sp>
          <p:nvSpPr>
            <p:cNvPr id="93" name="원통형 92">
              <a:extLst>
                <a:ext uri="{FF2B5EF4-FFF2-40B4-BE49-F238E27FC236}">
                  <a16:creationId xmlns:a16="http://schemas.microsoft.com/office/drawing/2014/main" id="{BFE300DF-1742-16E6-9C1E-231DC1EBD85D}"/>
                </a:ext>
              </a:extLst>
            </p:cNvPr>
            <p:cNvSpPr/>
            <p:nvPr/>
          </p:nvSpPr>
          <p:spPr>
            <a:xfrm>
              <a:off x="31076052" y="30658368"/>
              <a:ext cx="1066037" cy="1166358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Keras</a:t>
              </a:r>
            </a:p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Model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148B858E-C50D-8F67-03C9-7FAE9EA1939A}"/>
                </a:ext>
              </a:extLst>
            </p:cNvPr>
            <p:cNvSpPr/>
            <p:nvPr/>
          </p:nvSpPr>
          <p:spPr>
            <a:xfrm>
              <a:off x="27297633" y="30120908"/>
              <a:ext cx="1826615" cy="105138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작물 생육 상태</a:t>
              </a:r>
              <a:endParaRPr lang="en-US" altLang="ko-KR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판단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9AFF984A-0BBF-3BB5-1374-5A1D32D0024A}"/>
                </a:ext>
              </a:extLst>
            </p:cNvPr>
            <p:cNvSpPr/>
            <p:nvPr/>
          </p:nvSpPr>
          <p:spPr>
            <a:xfrm>
              <a:off x="27600488" y="31786794"/>
              <a:ext cx="1075841" cy="5623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Web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A96EB78-21E6-92A2-93DB-D79D516FA900}"/>
                </a:ext>
              </a:extLst>
            </p:cNvPr>
            <p:cNvSpPr txBox="1"/>
            <p:nvPr/>
          </p:nvSpPr>
          <p:spPr>
            <a:xfrm>
              <a:off x="27335301" y="32474350"/>
              <a:ext cx="4984626" cy="6187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en-US" altLang="ko-KR" sz="2800" b="1" dirty="0">
                  <a:ea typeface="한컴산뜻돋움" panose="02000000000000000000" pitchFamily="2" charset="-127"/>
                  <a:cs typeface="Arial Unicode MS" panose="020B0600000101010101" charset="-127"/>
                </a:rPr>
                <a:t>Fig4.  </a:t>
              </a:r>
              <a:r>
                <a:rPr lang="ko-KR" altLang="en-US" sz="2800" b="1" dirty="0">
                  <a:ea typeface="한컴산뜻돋움" panose="02000000000000000000" pitchFamily="2" charset="-127"/>
                  <a:cs typeface="Arial Unicode MS" panose="020B0600000101010101" charset="-127"/>
                </a:rPr>
                <a:t>이미지 분석 흐름도</a:t>
              </a:r>
              <a:endParaRPr lang="en-US" altLang="ko-KR" sz="2800" b="1" dirty="0">
                <a:ea typeface="한컴산뜻돋움" panose="02000000000000000000" pitchFamily="2" charset="-127"/>
                <a:cs typeface="Arial Unicode MS" panose="020B0600000101010101" charset="-127"/>
              </a:endParaRPr>
            </a:p>
          </p:txBody>
        </p:sp>
      </p:grpSp>
      <p:sp>
        <p:nvSpPr>
          <p:cNvPr id="97" name="제목 1">
            <a:extLst>
              <a:ext uri="{FF2B5EF4-FFF2-40B4-BE49-F238E27FC236}">
                <a16:creationId xmlns:a16="http://schemas.microsoft.com/office/drawing/2014/main" id="{A6B1F37D-E21D-DFB5-3A47-D5448D6234DE}"/>
              </a:ext>
            </a:extLst>
          </p:cNvPr>
          <p:cNvSpPr txBox="1">
            <a:spLocks/>
          </p:cNvSpPr>
          <p:nvPr/>
        </p:nvSpPr>
        <p:spPr>
          <a:xfrm>
            <a:off x="16767397" y="17109227"/>
            <a:ext cx="14950702" cy="1861968"/>
          </a:xfrm>
          <a:prstGeom prst="rect">
            <a:avLst/>
          </a:prstGeom>
        </p:spPr>
        <p:txBody>
          <a:bodyPr vert="horz" lIns="83820" tIns="41910" rIns="83820" bIns="41910" rtlCol="0" anchor="b">
            <a:noAutofit/>
          </a:bodyPr>
          <a:lstStyle>
            <a:lvl1pPr algn="ctr" defTabSz="324045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latinLnBrk="0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본 연구에서는 방울토마토의 생리 및 생태적 특성에 적합한 시나리오를 설계하고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챔버를 가동하였다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작성한 시나리오는 다음과 같다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</a:t>
            </a:r>
          </a:p>
          <a:p>
            <a:pPr algn="just" latinLnBrk="0">
              <a:lnSpc>
                <a:spcPct val="120000"/>
              </a:lnSpc>
            </a:pPr>
            <a:endParaRPr lang="ko-KR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C97115FC-5C6A-22F7-520A-C1A98690D219}"/>
              </a:ext>
            </a:extLst>
          </p:cNvPr>
          <p:cNvGrpSpPr/>
          <p:nvPr/>
        </p:nvGrpSpPr>
        <p:grpSpPr>
          <a:xfrm>
            <a:off x="17386377" y="18883087"/>
            <a:ext cx="13945657" cy="5133519"/>
            <a:chOff x="-13965463" y="19764182"/>
            <a:chExt cx="13878269" cy="5285397"/>
          </a:xfrm>
        </p:grpSpPr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5968813E-79EB-4EFB-9C0A-3DB8A06DA584}"/>
                </a:ext>
              </a:extLst>
            </p:cNvPr>
            <p:cNvSpPr/>
            <p:nvPr/>
          </p:nvSpPr>
          <p:spPr>
            <a:xfrm>
              <a:off x="-13784098" y="20705043"/>
              <a:ext cx="1599606" cy="534460"/>
            </a:xfrm>
            <a:prstGeom prst="roundRect">
              <a:avLst/>
            </a:prstGeom>
            <a:solidFill>
              <a:srgbClr val="A62E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발아단계 </a:t>
              </a:r>
            </a:p>
          </p:txBody>
        </p:sp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3E5B6038-2410-B817-C018-BD0270A55658}"/>
                </a:ext>
              </a:extLst>
            </p:cNvPr>
            <p:cNvSpPr/>
            <p:nvPr/>
          </p:nvSpPr>
          <p:spPr>
            <a:xfrm>
              <a:off x="-13773856" y="21408195"/>
              <a:ext cx="1599606" cy="534460"/>
            </a:xfrm>
            <a:prstGeom prst="roundRect">
              <a:avLst/>
            </a:prstGeom>
            <a:solidFill>
              <a:srgbClr val="A62E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육묘단계</a:t>
              </a:r>
            </a:p>
          </p:txBody>
        </p:sp>
        <p:sp>
          <p:nvSpPr>
            <p:cNvPr id="113" name="사각형: 둥근 모서리 112">
              <a:extLst>
                <a:ext uri="{FF2B5EF4-FFF2-40B4-BE49-F238E27FC236}">
                  <a16:creationId xmlns:a16="http://schemas.microsoft.com/office/drawing/2014/main" id="{3180399B-6046-018D-4C48-FCC7D2085FB5}"/>
                </a:ext>
              </a:extLst>
            </p:cNvPr>
            <p:cNvSpPr/>
            <p:nvPr/>
          </p:nvSpPr>
          <p:spPr>
            <a:xfrm>
              <a:off x="-13761065" y="24220938"/>
              <a:ext cx="1599606" cy="534460"/>
            </a:xfrm>
            <a:prstGeom prst="roundRect">
              <a:avLst/>
            </a:prstGeom>
            <a:solidFill>
              <a:srgbClr val="A62E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저장단계</a:t>
              </a: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A7D410B4-B2E5-93F8-1AE9-FA2F4D8EAA50}"/>
                </a:ext>
              </a:extLst>
            </p:cNvPr>
            <p:cNvSpPr/>
            <p:nvPr/>
          </p:nvSpPr>
          <p:spPr>
            <a:xfrm>
              <a:off x="-11838538" y="21408195"/>
              <a:ext cx="1145226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20~25℃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06799A4D-17DC-40F8-DCEB-1841F1CC63E5}"/>
                </a:ext>
              </a:extLst>
            </p:cNvPr>
            <p:cNvSpPr/>
            <p:nvPr/>
          </p:nvSpPr>
          <p:spPr>
            <a:xfrm>
              <a:off x="-11838538" y="20703379"/>
              <a:ext cx="1145226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25~30℃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93F5845-8A03-1C9E-55E6-409ADFF73EF2}"/>
                </a:ext>
              </a:extLst>
            </p:cNvPr>
            <p:cNvSpPr/>
            <p:nvPr/>
          </p:nvSpPr>
          <p:spPr>
            <a:xfrm>
              <a:off x="-11843586" y="22817827"/>
              <a:ext cx="1145226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20~25℃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37F6C895-EAF1-0BD8-0052-579D20717CC6}"/>
                </a:ext>
              </a:extLst>
            </p:cNvPr>
            <p:cNvSpPr/>
            <p:nvPr/>
          </p:nvSpPr>
          <p:spPr>
            <a:xfrm>
              <a:off x="-11843586" y="22113011"/>
              <a:ext cx="1145226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17~27℃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7D693203-8F87-9965-72B3-D66365E8DC29}"/>
                </a:ext>
              </a:extLst>
            </p:cNvPr>
            <p:cNvSpPr/>
            <p:nvPr/>
          </p:nvSpPr>
          <p:spPr>
            <a:xfrm>
              <a:off x="-11843586" y="24227459"/>
              <a:ext cx="1145226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4℃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D9CB8E12-C5DE-2AD2-E485-ACDC0011CD6D}"/>
                </a:ext>
              </a:extLst>
            </p:cNvPr>
            <p:cNvSpPr/>
            <p:nvPr/>
          </p:nvSpPr>
          <p:spPr>
            <a:xfrm>
              <a:off x="-11843586" y="23522643"/>
              <a:ext cx="1145226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25~30℃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46D354CC-F194-AF66-0B40-E34EBCE670EE}"/>
                    </a:ext>
                  </a:extLst>
                </p:cNvPr>
                <p:cNvSpPr/>
                <p:nvPr/>
              </p:nvSpPr>
              <p:spPr>
                <a:xfrm>
                  <a:off x="-10185196" y="20611319"/>
                  <a:ext cx="1794141" cy="332453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1"/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기간별로 </a:t>
                  </a:r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r>
                    <a:rPr lang="en-US" altLang="ko-KR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2000~ </a:t>
                  </a:r>
                </a:p>
                <a:p>
                  <a:pPr algn="ctr" latinLnBrk="1"/>
                  <a:r>
                    <a:rPr lang="en-US" altLang="ko-KR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6600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a14:m>
                  <a:r>
                    <a:rPr lang="en-US" altLang="ko-KR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/ ha</a:t>
                  </a:r>
                </a:p>
                <a:p>
                  <a:pPr algn="ctr" latinLnBrk="1"/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물 필요</a:t>
                  </a:r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장마 이후 </a:t>
                  </a:r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r>
                    <a:rPr lang="ko-KR" altLang="en-US" b="1" dirty="0" err="1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함수율</a:t>
                  </a:r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 높게 관리</a:t>
                  </a:r>
                </a:p>
                <a:p>
                  <a:pPr algn="ctr" latinLnBrk="1"/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</p:txBody>
            </p:sp>
          </mc:Choice>
          <mc:Fallback xmlns=""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46D354CC-F194-AF66-0B40-E34EBCE670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0185196" y="20611319"/>
                  <a:ext cx="1794141" cy="3324533"/>
                </a:xfrm>
                <a:prstGeom prst="rect">
                  <a:avLst/>
                </a:prstGeom>
                <a:blipFill>
                  <a:blip r:embed="rId18"/>
                  <a:stretch>
                    <a:fillRect l="-2349" r="-201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921239E-4EE2-77CA-0E39-926559285803}"/>
                </a:ext>
              </a:extLst>
            </p:cNvPr>
            <p:cNvSpPr/>
            <p:nvPr/>
          </p:nvSpPr>
          <p:spPr>
            <a:xfrm>
              <a:off x="-10185196" y="24101759"/>
              <a:ext cx="1849520" cy="655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수확 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</a:t>
              </a:r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주 전 </a:t>
              </a:r>
              <a:endPara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급수 중단</a:t>
              </a: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4519941A-DFB4-4294-F941-B01A482D2AC9}"/>
                </a:ext>
              </a:extLst>
            </p:cNvPr>
            <p:cNvSpPr/>
            <p:nvPr/>
          </p:nvSpPr>
          <p:spPr>
            <a:xfrm>
              <a:off x="-7975502" y="20740518"/>
              <a:ext cx="1373468" cy="39673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endPara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endPara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광보상점은 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1</a:t>
              </a:r>
              <a:r>
                <a:rPr lang="ko-KR" altLang="en-US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천 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lux, </a:t>
              </a:r>
              <a:r>
                <a:rPr lang="ko-KR" altLang="en-US" b="1" dirty="0" err="1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광포화점이</a:t>
              </a:r>
              <a:r>
                <a:rPr lang="ko-KR" altLang="en-US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 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7</a:t>
              </a:r>
              <a:r>
                <a:rPr lang="ko-KR" altLang="en-US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만 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lux, 1</a:t>
              </a:r>
              <a:r>
                <a:rPr lang="ko-KR" altLang="en-US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만 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lux</a:t>
              </a:r>
              <a:r>
                <a:rPr lang="ko-KR" altLang="en-US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 이하에서는 생육이 좋지 않음</a:t>
              </a:r>
              <a:endParaRPr lang="en-US" altLang="ko-KR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endParaRPr>
            </a:p>
            <a:p>
              <a:pPr algn="ctr"/>
              <a:endParaRPr lang="en-US" altLang="ko-KR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endParaRPr>
            </a:p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강한광선이 필요함 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-&gt; </a:t>
              </a:r>
              <a:r>
                <a:rPr lang="ko-KR" altLang="en-US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보광필요</a:t>
              </a:r>
              <a:endParaRPr lang="en-US" altLang="ko-KR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endParaRPr>
            </a:p>
            <a:p>
              <a:pPr algn="ctr"/>
              <a:endParaRPr lang="en-US" altLang="ko-KR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endParaRPr>
            </a:p>
            <a:p>
              <a:pPr algn="ctr"/>
              <a:endParaRPr lang="ko-KR" altLang="en-US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3534EAF4-625D-CAD2-DD06-27F9E8A39F91}"/>
                </a:ext>
              </a:extLst>
            </p:cNvPr>
            <p:cNvSpPr/>
            <p:nvPr/>
          </p:nvSpPr>
          <p:spPr>
            <a:xfrm>
              <a:off x="-13965463" y="19764182"/>
              <a:ext cx="7895029" cy="52853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EC1E8B5A-04B1-6F5C-1B32-0B9F19480FDF}"/>
                </a:ext>
              </a:extLst>
            </p:cNvPr>
            <p:cNvSpPr/>
            <p:nvPr/>
          </p:nvSpPr>
          <p:spPr>
            <a:xfrm>
              <a:off x="-8208007" y="19928687"/>
              <a:ext cx="1794141" cy="625308"/>
            </a:xfrm>
            <a:prstGeom prst="ellipse">
              <a:avLst/>
            </a:prstGeom>
            <a:solidFill>
              <a:srgbClr val="A62E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광량</a:t>
              </a: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8C285042-7436-012D-31F0-2D07FD715EDA}"/>
                </a:ext>
              </a:extLst>
            </p:cNvPr>
            <p:cNvSpPr/>
            <p:nvPr/>
          </p:nvSpPr>
          <p:spPr>
            <a:xfrm>
              <a:off x="-10207841" y="19911042"/>
              <a:ext cx="1794141" cy="625308"/>
            </a:xfrm>
            <a:prstGeom prst="ellipse">
              <a:avLst/>
            </a:prstGeom>
            <a:solidFill>
              <a:srgbClr val="A62E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급수</a:t>
              </a: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9EF41703-1757-5E1B-399F-521E2921EA79}"/>
                </a:ext>
              </a:extLst>
            </p:cNvPr>
            <p:cNvSpPr/>
            <p:nvPr/>
          </p:nvSpPr>
          <p:spPr>
            <a:xfrm>
              <a:off x="-12197597" y="19911042"/>
              <a:ext cx="1794141" cy="625308"/>
            </a:xfrm>
            <a:prstGeom prst="ellipse">
              <a:avLst/>
            </a:prstGeom>
            <a:solidFill>
              <a:srgbClr val="A62E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온도</a:t>
              </a: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CAE68127-1575-0CAB-1B75-0AE573BE8149}"/>
                </a:ext>
              </a:extLst>
            </p:cNvPr>
            <p:cNvSpPr/>
            <p:nvPr/>
          </p:nvSpPr>
          <p:spPr>
            <a:xfrm>
              <a:off x="-5258768" y="19960079"/>
              <a:ext cx="4679487" cy="625308"/>
            </a:xfrm>
            <a:prstGeom prst="ellipse">
              <a:avLst/>
            </a:prstGeom>
            <a:solidFill>
              <a:srgbClr val="A62E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상대습도 </a:t>
              </a:r>
              <a:r>
                <a:rPr lang="en-US" altLang="ko-KR" b="1" dirty="0">
                  <a:solidFill>
                    <a:schemeClr val="bg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&amp; </a:t>
              </a:r>
              <a:r>
                <a:rPr lang="ko-KR" altLang="en-US" b="1" dirty="0">
                  <a:solidFill>
                    <a:schemeClr val="bg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이산화탄소</a:t>
              </a: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1E56EBEB-3B1A-E0E6-ADC0-8BA40D1BFB7C}"/>
                </a:ext>
              </a:extLst>
            </p:cNvPr>
            <p:cNvSpPr/>
            <p:nvPr/>
          </p:nvSpPr>
          <p:spPr>
            <a:xfrm>
              <a:off x="-6070435" y="19764182"/>
              <a:ext cx="5983241" cy="52853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135" name="표 134">
            <a:extLst>
              <a:ext uri="{FF2B5EF4-FFF2-40B4-BE49-F238E27FC236}">
                <a16:creationId xmlns:a16="http://schemas.microsoft.com/office/drawing/2014/main" id="{E0034A8D-674B-C90C-5B8A-2E28A2B58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977356"/>
              </p:ext>
            </p:extLst>
          </p:nvPr>
        </p:nvGraphicFramePr>
        <p:xfrm>
          <a:off x="25756190" y="20965120"/>
          <a:ext cx="5095456" cy="26886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469002">
                  <a:extLst>
                    <a:ext uri="{9D8B030D-6E8A-4147-A177-3AD203B41FA5}">
                      <a16:colId xmlns:a16="http://schemas.microsoft.com/office/drawing/2014/main" val="1610034825"/>
                    </a:ext>
                  </a:extLst>
                </a:gridCol>
                <a:gridCol w="1078726">
                  <a:extLst>
                    <a:ext uri="{9D8B030D-6E8A-4147-A177-3AD203B41FA5}">
                      <a16:colId xmlns:a16="http://schemas.microsoft.com/office/drawing/2014/main" val="1339894571"/>
                    </a:ext>
                  </a:extLst>
                </a:gridCol>
                <a:gridCol w="1273864">
                  <a:extLst>
                    <a:ext uri="{9D8B030D-6E8A-4147-A177-3AD203B41FA5}">
                      <a16:colId xmlns:a16="http://schemas.microsoft.com/office/drawing/2014/main" val="3736215443"/>
                    </a:ext>
                  </a:extLst>
                </a:gridCol>
                <a:gridCol w="1273864">
                  <a:extLst>
                    <a:ext uri="{9D8B030D-6E8A-4147-A177-3AD203B41FA5}">
                      <a16:colId xmlns:a16="http://schemas.microsoft.com/office/drawing/2014/main" val="365576166"/>
                    </a:ext>
                  </a:extLst>
                </a:gridCol>
              </a:tblGrid>
              <a:tr h="46458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2E6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여름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2E6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겨울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2E6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2E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8672"/>
                  </a:ext>
                </a:extLst>
              </a:tr>
              <a:tr h="464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환기팬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691821"/>
                  </a:ext>
                </a:extLst>
              </a:tr>
              <a:tr h="464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안개분무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266930"/>
                  </a:ext>
                </a:extLst>
              </a:tr>
              <a:tr h="464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창문개폐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6697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이산화탄소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449473"/>
                  </a:ext>
                </a:extLst>
              </a:tr>
              <a:tr h="464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산소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밤에 시비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302451"/>
                  </a:ext>
                </a:extLst>
              </a:tr>
            </a:tbl>
          </a:graphicData>
        </a:graphic>
      </p:graphicFrame>
      <p:sp>
        <p:nvSpPr>
          <p:cNvPr id="136" name="TextBox 135">
            <a:extLst>
              <a:ext uri="{FF2B5EF4-FFF2-40B4-BE49-F238E27FC236}">
                <a16:creationId xmlns:a16="http://schemas.microsoft.com/office/drawing/2014/main" id="{4A42600B-8B04-4321-A12F-4E919FD5B51B}"/>
              </a:ext>
            </a:extLst>
          </p:cNvPr>
          <p:cNvSpPr txBox="1"/>
          <p:nvPr/>
        </p:nvSpPr>
        <p:spPr>
          <a:xfrm>
            <a:off x="17165899" y="24228442"/>
            <a:ext cx="4984626" cy="578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Fig5.  </a:t>
            </a:r>
            <a:r>
              <a:rPr lang="ko-KR" altLang="en-US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생육단계별 생육단계 </a:t>
            </a:r>
            <a:endParaRPr lang="en-US" altLang="ko-KR" sz="2800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1976CC8-BA57-9654-0BF0-A39D9E5827B4}"/>
              </a:ext>
            </a:extLst>
          </p:cNvPr>
          <p:cNvSpPr txBox="1"/>
          <p:nvPr/>
        </p:nvSpPr>
        <p:spPr>
          <a:xfrm>
            <a:off x="16786415" y="16518195"/>
            <a:ext cx="9327659" cy="692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3450" b="1" dirty="0">
                <a:solidFill>
                  <a:srgbClr val="6C1E4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Operational Scenario</a:t>
            </a:r>
          </a:p>
        </p:txBody>
      </p:sp>
      <p:sp>
        <p:nvSpPr>
          <p:cNvPr id="142" name="제목 1">
            <a:extLst>
              <a:ext uri="{FF2B5EF4-FFF2-40B4-BE49-F238E27FC236}">
                <a16:creationId xmlns:a16="http://schemas.microsoft.com/office/drawing/2014/main" id="{285AC534-F71F-A96C-4EA6-7F0CE4DC03F3}"/>
              </a:ext>
            </a:extLst>
          </p:cNvPr>
          <p:cNvSpPr txBox="1">
            <a:spLocks/>
          </p:cNvSpPr>
          <p:nvPr/>
        </p:nvSpPr>
        <p:spPr>
          <a:xfrm>
            <a:off x="16929070" y="25495488"/>
            <a:ext cx="15062046" cy="3511926"/>
          </a:xfrm>
          <a:prstGeom prst="rect">
            <a:avLst/>
          </a:prstGeom>
        </p:spPr>
        <p:txBody>
          <a:bodyPr vert="horz" lIns="83820" tIns="41910" rIns="83820" bIns="41910" rtlCol="0" anchor="b">
            <a:noAutofit/>
          </a:bodyPr>
          <a:lstStyle>
            <a:lvl1pPr algn="ctr" defTabSz="324045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주간기온을 평균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24~26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도로 하고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야간 기온은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10~18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도로 관리한다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낮에 일사량이 좋을 때는 밤에 온도를 높여 관리하는 것이 좋고 낮에 일사량이 부족하여 광합성이 불충분한 경우에는 밤에 온도를 약간 낮게 관리하여 양분 소비를 적게 하도록 해야 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방울토마토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(</a:t>
            </a:r>
            <a:r>
              <a:rPr lang="en-US" altLang="ko-KR" sz="3000" b="1" i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Solanum </a:t>
            </a:r>
            <a:r>
              <a:rPr lang="en-US" altLang="ko-KR" sz="3000" b="1" i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lycopersicum</a:t>
            </a:r>
            <a:r>
              <a:rPr lang="en-US" altLang="ko-KR" sz="3000" b="1" i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var. cerasiforme)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은 토마토의 변종이기 때문에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C3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식물로써 탄산가스 농도의 증가에 민감하게 반응하므로 이산화탄소 농도는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700ppm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으로 유지하는 것을 목표로 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토양수분은 생육 전반기에는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-10~30kPa, 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후반기에는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-20~-30kPa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정도로 유지하도록 관수관리를 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 </a:t>
            </a:r>
          </a:p>
        </p:txBody>
      </p:sp>
      <p:pic>
        <p:nvPicPr>
          <p:cNvPr id="143" name="그림 142">
            <a:extLst>
              <a:ext uri="{FF2B5EF4-FFF2-40B4-BE49-F238E27FC236}">
                <a16:creationId xmlns:a16="http://schemas.microsoft.com/office/drawing/2014/main" id="{9EE5FCBF-332B-2BA3-E035-A2140025768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903088" y="30894601"/>
            <a:ext cx="11783768" cy="5778411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CF1AAE51-5774-35C4-5984-326E597018FC}"/>
              </a:ext>
            </a:extLst>
          </p:cNvPr>
          <p:cNvSpPr txBox="1"/>
          <p:nvPr/>
        </p:nvSpPr>
        <p:spPr>
          <a:xfrm>
            <a:off x="638612" y="31317449"/>
            <a:ext cx="4984626" cy="520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500" b="1" dirty="0">
                <a:ea typeface="한컴산뜻돋움" panose="02000000000000000000" pitchFamily="2" charset="-127"/>
                <a:cs typeface="Arial Unicode MS" panose="020B0600000101010101" charset="-127"/>
              </a:rPr>
              <a:t>Fig3.  </a:t>
            </a:r>
            <a:r>
              <a:rPr lang="ko-KR" altLang="en-US" sz="2500" b="1" dirty="0">
                <a:ea typeface="한컴산뜻돋움" panose="02000000000000000000" pitchFamily="2" charset="-127"/>
                <a:cs typeface="Arial Unicode MS" panose="020B0600000101010101" charset="-127"/>
              </a:rPr>
              <a:t>대시보드</a:t>
            </a:r>
            <a:endParaRPr lang="en-US" altLang="ko-KR" sz="2500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1F65A48F-8CB3-18B5-2DE7-12011D28A764}"/>
              </a:ext>
            </a:extLst>
          </p:cNvPr>
          <p:cNvSpPr txBox="1"/>
          <p:nvPr/>
        </p:nvSpPr>
        <p:spPr>
          <a:xfrm>
            <a:off x="626880" y="38518187"/>
            <a:ext cx="31091219" cy="2807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식물 재배생리를 연구하기 위해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온실은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필수적인 요소이다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본 연구에서는 폐쇄적인 설계로 구성된 기존 챔버를 보완하여 환경제어 알고리즘을 개선하기 위한 연구용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미니챔버를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제안하였다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본 연구에서 개발한 미니챔버는 개방형 구조로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하드웨어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플랫폼 위에 이미지 분석이 가능한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AI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모델을 적용하여 생육단계를 구분하여 단계에 따른 알맞은 환경조절이 룰기반으로 설정하여 운영될 수 있도록 소프트웨어를 적용할 수 있음을 확인하였다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소프트웨어로 구축하면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UI(user interface)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를 이용한 웹으로 연동 후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실시간 환경 데이터 모니터링 및 제어장치와 조절 알고리즘을 적용할 수 있다는 점에서 의의가 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향후에는 시뮬레이션을 통해 다양한 시나리오를 미리 점검함으로써 의사결정을 지원할 수 있을 것으로 생각되며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식물공장의 제어 알고리즘 개선을 위한 연구 기반으로 기여할 것으로 기대한다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5A11A8DB-10E7-F9B9-3C61-867E47170AE2}"/>
              </a:ext>
            </a:extLst>
          </p:cNvPr>
          <p:cNvSpPr/>
          <p:nvPr/>
        </p:nvSpPr>
        <p:spPr>
          <a:xfrm>
            <a:off x="19159664" y="33588866"/>
            <a:ext cx="513256" cy="215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32EDAA4F-A32E-0A3D-9596-45215ACC4155}"/>
              </a:ext>
            </a:extLst>
          </p:cNvPr>
          <p:cNvSpPr txBox="1"/>
          <p:nvPr/>
        </p:nvSpPr>
        <p:spPr>
          <a:xfrm>
            <a:off x="19159665" y="33749508"/>
            <a:ext cx="1324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LED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보광등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DD3F6054-E656-4B01-B8C8-6656DBC78669}"/>
              </a:ext>
            </a:extLst>
          </p:cNvPr>
          <p:cNvSpPr/>
          <p:nvPr/>
        </p:nvSpPr>
        <p:spPr>
          <a:xfrm>
            <a:off x="17578914" y="21164420"/>
            <a:ext cx="1607373" cy="519102"/>
          </a:xfrm>
          <a:prstGeom prst="roundRect">
            <a:avLst/>
          </a:prstGeom>
          <a:solidFill>
            <a:srgbClr val="A62E6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생육단계</a:t>
            </a:r>
          </a:p>
        </p:txBody>
      </p: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2A167448-C9E8-40D9-B131-047C3BAF4982}"/>
              </a:ext>
            </a:extLst>
          </p:cNvPr>
          <p:cNvSpPr/>
          <p:nvPr/>
        </p:nvSpPr>
        <p:spPr>
          <a:xfrm>
            <a:off x="17578914" y="21877583"/>
            <a:ext cx="1607373" cy="519102"/>
          </a:xfrm>
          <a:prstGeom prst="roundRect">
            <a:avLst/>
          </a:prstGeom>
          <a:solidFill>
            <a:srgbClr val="A62E6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개화단계</a:t>
            </a:r>
          </a:p>
        </p:txBody>
      </p:sp>
      <p:sp>
        <p:nvSpPr>
          <p:cNvPr id="150" name="사각형: 둥근 모서리 149">
            <a:extLst>
              <a:ext uri="{FF2B5EF4-FFF2-40B4-BE49-F238E27FC236}">
                <a16:creationId xmlns:a16="http://schemas.microsoft.com/office/drawing/2014/main" id="{6CCBB28F-2C86-4A54-B39B-E8E579F5D05C}"/>
              </a:ext>
            </a:extLst>
          </p:cNvPr>
          <p:cNvSpPr/>
          <p:nvPr/>
        </p:nvSpPr>
        <p:spPr>
          <a:xfrm>
            <a:off x="17591767" y="22539020"/>
            <a:ext cx="1607373" cy="519102"/>
          </a:xfrm>
          <a:prstGeom prst="roundRect">
            <a:avLst/>
          </a:prstGeom>
          <a:solidFill>
            <a:srgbClr val="A62E6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과비대단계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EE90421-AA6E-4F51-B5A6-43047D9CB2AA}"/>
              </a:ext>
            </a:extLst>
          </p:cNvPr>
          <p:cNvSpPr/>
          <p:nvPr/>
        </p:nvSpPr>
        <p:spPr>
          <a:xfrm>
            <a:off x="8269168" y="33748124"/>
            <a:ext cx="1328130" cy="9433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1589AC87-F450-4A54-A694-242AB64DA85B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20899" t="28830" r="20649" b="15284"/>
          <a:stretch/>
        </p:blipFill>
        <p:spPr>
          <a:xfrm>
            <a:off x="8835052" y="34750442"/>
            <a:ext cx="306438" cy="149899"/>
          </a:xfrm>
          <a:prstGeom prst="rect">
            <a:avLst/>
          </a:prstGeom>
        </p:spPr>
      </p:pic>
      <p:pic>
        <p:nvPicPr>
          <p:cNvPr id="74" name="Picture 2" descr="https://cdn-icons-png.flaticon.com/512/2338/2338802.png">
            <a:extLst>
              <a:ext uri="{FF2B5EF4-FFF2-40B4-BE49-F238E27FC236}">
                <a16:creationId xmlns:a16="http://schemas.microsoft.com/office/drawing/2014/main" id="{680353F2-4FAA-44CB-B094-CA915CE4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130" y="33730629"/>
            <a:ext cx="817127" cy="81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04BE0AE5-E8BD-4E16-BED9-4FFE621D3575}"/>
              </a:ext>
            </a:extLst>
          </p:cNvPr>
          <p:cNvSpPr/>
          <p:nvPr/>
        </p:nvSpPr>
        <p:spPr>
          <a:xfrm>
            <a:off x="8407809" y="34546805"/>
            <a:ext cx="1003767" cy="1019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LED</a:t>
            </a:r>
            <a:r>
              <a:rPr lang="en-US" altLang="ko-KR" sz="700" b="1" dirty="0">
                <a:solidFill>
                  <a:schemeClr val="tx1"/>
                </a:solidFill>
              </a:rPr>
              <a:t> </a:t>
            </a:r>
            <a:r>
              <a:rPr lang="en-US" altLang="ko-KR" sz="700" b="1" dirty="0">
                <a:solidFill>
                  <a:srgbClr val="F6503B"/>
                </a:solidFill>
              </a:rPr>
              <a:t>on</a:t>
            </a:r>
            <a:endParaRPr lang="ko-KR" altLang="en-US" sz="700" b="1" dirty="0">
              <a:solidFill>
                <a:srgbClr val="F6503B"/>
              </a:solidFill>
            </a:endParaRPr>
          </a:p>
        </p:txBody>
      </p:sp>
      <p:sp>
        <p:nvSpPr>
          <p:cNvPr id="105" name="화살표: 아래쪽 104">
            <a:extLst>
              <a:ext uri="{FF2B5EF4-FFF2-40B4-BE49-F238E27FC236}">
                <a16:creationId xmlns:a16="http://schemas.microsoft.com/office/drawing/2014/main" id="{822055DD-E139-4BED-AB6C-E1DF0857353D}"/>
              </a:ext>
            </a:extLst>
          </p:cNvPr>
          <p:cNvSpPr/>
          <p:nvPr/>
        </p:nvSpPr>
        <p:spPr>
          <a:xfrm rot="10800000">
            <a:off x="1672564" y="34892635"/>
            <a:ext cx="581737" cy="663676"/>
          </a:xfrm>
          <a:prstGeom prst="downArrow">
            <a:avLst/>
          </a:prstGeom>
          <a:solidFill>
            <a:schemeClr val="bg1"/>
          </a:solidFill>
          <a:ln w="28575">
            <a:solidFill>
              <a:srgbClr val="F6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867175EA-3A9F-4442-8CBA-EB5E8FC7FC22}"/>
              </a:ext>
            </a:extLst>
          </p:cNvPr>
          <p:cNvSpPr/>
          <p:nvPr/>
        </p:nvSpPr>
        <p:spPr>
          <a:xfrm rot="16200000">
            <a:off x="1531721" y="35156319"/>
            <a:ext cx="863425" cy="195948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6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D73329F-37F9-46C5-879A-E513277C6AC6}"/>
              </a:ext>
            </a:extLst>
          </p:cNvPr>
          <p:cNvSpPr txBox="1"/>
          <p:nvPr/>
        </p:nvSpPr>
        <p:spPr>
          <a:xfrm>
            <a:off x="1301627" y="35940097"/>
            <a:ext cx="13236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FF0000"/>
                </a:solidFill>
                <a:highlight>
                  <a:srgbClr val="FFFF00"/>
                </a:highlight>
              </a:rPr>
              <a:t>TRY  ME!!</a:t>
            </a:r>
            <a:endParaRPr lang="ko-KR" altLang="en-US" sz="22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159" name="그림 158">
            <a:extLst>
              <a:ext uri="{FF2B5EF4-FFF2-40B4-BE49-F238E27FC236}">
                <a16:creationId xmlns:a16="http://schemas.microsoft.com/office/drawing/2014/main" id="{6311D63F-A2D8-4F52-A273-BFEE6CAADB6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5425" y="3774308"/>
            <a:ext cx="2857500" cy="2857500"/>
          </a:xfrm>
          <a:prstGeom prst="rect">
            <a:avLst/>
          </a:prstGeom>
        </p:spPr>
      </p:pic>
      <p:pic>
        <p:nvPicPr>
          <p:cNvPr id="161" name="그림 160">
            <a:extLst>
              <a:ext uri="{FF2B5EF4-FFF2-40B4-BE49-F238E27FC236}">
                <a16:creationId xmlns:a16="http://schemas.microsoft.com/office/drawing/2014/main" id="{0FD4D3C2-9FD3-4E1A-A22A-EF6291916C2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52" y="32071117"/>
            <a:ext cx="2857500" cy="2857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236FB9-8307-7623-0934-522C6B709292}"/>
              </a:ext>
            </a:extLst>
          </p:cNvPr>
          <p:cNvSpPr txBox="1"/>
          <p:nvPr/>
        </p:nvSpPr>
        <p:spPr>
          <a:xfrm>
            <a:off x="436118" y="8118968"/>
            <a:ext cx="155111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b="1" dirty="0">
                <a:ea typeface="한컴산뜻돋움" panose="02000000000000000000"/>
              </a:rPr>
              <a:t>전세계적인 이상기후는 농업 생산성 및 지속성을 위협하고 있다</a:t>
            </a:r>
            <a:r>
              <a:rPr lang="en-US" altLang="ko-KR" sz="3000" b="1" dirty="0">
                <a:ea typeface="한컴산뜻돋움" panose="02000000000000000000"/>
              </a:rPr>
              <a:t>. </a:t>
            </a:r>
            <a:r>
              <a:rPr lang="ko-KR" altLang="en-US" sz="3000" b="1" dirty="0">
                <a:ea typeface="한컴산뜻돋움" panose="02000000000000000000"/>
              </a:rPr>
              <a:t>이러한 상황에서 안정적인 식량 공급이 필수적인 문제로 대두되고 있다</a:t>
            </a:r>
            <a:r>
              <a:rPr lang="en-US" altLang="ko-KR" sz="3000" b="1" dirty="0">
                <a:ea typeface="한컴산뜻돋움" panose="02000000000000000000"/>
              </a:rPr>
              <a:t>. </a:t>
            </a:r>
            <a:r>
              <a:rPr lang="ko-KR" altLang="en-US" sz="3000" b="1" dirty="0">
                <a:ea typeface="한컴산뜻돋움" panose="02000000000000000000"/>
              </a:rPr>
              <a:t>이를 위하여 식물공장과 같이 주변 생육 환경을 인위적으로 여러 장치들을 이용하여 제어하는 환경제어 농업 기술에 대한 관심이 점점 커지고 있는 현황이다</a:t>
            </a:r>
            <a:r>
              <a:rPr lang="en-US" altLang="ko-KR" sz="3000" b="1" dirty="0">
                <a:ea typeface="한컴산뜻돋움" panose="02000000000000000000"/>
              </a:rPr>
              <a:t>. </a:t>
            </a:r>
            <a:r>
              <a:rPr lang="ko-KR" altLang="en-US" sz="3000" b="1" dirty="0">
                <a:ea typeface="한컴산뜻돋움" panose="02000000000000000000"/>
              </a:rPr>
              <a:t>실제로 환경 제어 농업 기술의 한 종류인 챔버</a:t>
            </a:r>
            <a:r>
              <a:rPr lang="en-US" altLang="ko-KR" sz="3000" b="1" dirty="0">
                <a:ea typeface="한컴산뜻돋움" panose="02000000000000000000"/>
              </a:rPr>
              <a:t>(Plant</a:t>
            </a:r>
            <a:r>
              <a:rPr lang="ko-KR" altLang="en-US" sz="3000" b="1" dirty="0">
                <a:ea typeface="한컴산뜻돋움" panose="02000000000000000000"/>
              </a:rPr>
              <a:t> </a:t>
            </a:r>
            <a:r>
              <a:rPr lang="en-US" altLang="ko-KR" sz="3000" b="1" dirty="0">
                <a:ea typeface="한컴산뜻돋움" panose="02000000000000000000"/>
              </a:rPr>
              <a:t>Growth</a:t>
            </a:r>
            <a:r>
              <a:rPr lang="ko-KR" altLang="en-US" sz="3000" b="1" dirty="0">
                <a:ea typeface="한컴산뜻돋움" panose="02000000000000000000"/>
              </a:rPr>
              <a:t> </a:t>
            </a:r>
            <a:r>
              <a:rPr lang="en-US" altLang="ko-KR" sz="3000" b="1" dirty="0">
                <a:ea typeface="한컴산뜻돋움" panose="02000000000000000000"/>
              </a:rPr>
              <a:t>Chamber)</a:t>
            </a:r>
            <a:r>
              <a:rPr lang="ko-KR" altLang="en-US" sz="3000" b="1" dirty="0">
                <a:ea typeface="한컴산뜻돋움" panose="02000000000000000000"/>
              </a:rPr>
              <a:t>은 식물 질병 연구와 식물 재배 생리 연구에 사용됨으로 질병에 강한 작물 및 종자의 연구 개발에 기여한다</a:t>
            </a:r>
            <a:r>
              <a:rPr lang="en-US" altLang="ko-KR" sz="3000" b="1" dirty="0">
                <a:ea typeface="한컴산뜻돋움" panose="02000000000000000000"/>
              </a:rPr>
              <a:t>. </a:t>
            </a:r>
            <a:r>
              <a:rPr lang="ko-KR" altLang="en-US" sz="3000" b="1" dirty="0">
                <a:ea typeface="한컴산뜻돋움" panose="02000000000000000000"/>
              </a:rPr>
              <a:t>하지만 시설 내 환경 제어 장치 및 운영 알고리즘의 개선을 목적으로 하는 챔버는 찾아보기 어렵다</a:t>
            </a:r>
            <a:r>
              <a:rPr lang="en-US" altLang="ko-KR" sz="3000" b="1" dirty="0">
                <a:ea typeface="한컴산뜻돋움" panose="02000000000000000000"/>
              </a:rPr>
              <a:t>. </a:t>
            </a:r>
            <a:r>
              <a:rPr lang="ko-KR" altLang="en-US" sz="3000" b="1" dirty="0">
                <a:ea typeface="한컴산뜻돋움" panose="02000000000000000000"/>
              </a:rPr>
              <a:t>본 연구에서는 환경제어 농업 기술 구축과정에서 알고리즘을 연구해볼 수 있도록 파일럿 형태 미니 챔버를 개발하고자 하였다</a:t>
            </a:r>
            <a:r>
              <a:rPr lang="en-US" altLang="ko-KR" sz="3000" b="1" dirty="0">
                <a:ea typeface="한컴산뜻돋움" panose="02000000000000000000"/>
              </a:rPr>
              <a:t>.</a:t>
            </a:r>
            <a:endParaRPr lang="ko-KR" altLang="en-US" sz="3000" b="1" dirty="0">
              <a:ea typeface="한컴산뜻돋움" panose="0200000000000000000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AE01C93-CD82-70C0-3ACB-FA4CBA89B9FD}"/>
              </a:ext>
            </a:extLst>
          </p:cNvPr>
          <p:cNvSpPr txBox="1"/>
          <p:nvPr/>
        </p:nvSpPr>
        <p:spPr>
          <a:xfrm>
            <a:off x="10689909" y="26686604"/>
            <a:ext cx="255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한컴산뜻돋움" panose="02000000000000000000"/>
              </a:rPr>
              <a:t>아두이노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한컴산뜻돋움" panose="02000000000000000000"/>
              </a:rPr>
              <a:t>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한컴산뜻돋움" panose="02000000000000000000"/>
              </a:rPr>
              <a:t>우노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한컴산뜻돋움" panose="02000000000000000000"/>
              </a:rPr>
              <a:t>(OUTPUT)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한컴산뜻돋움" panose="0200000000000000000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84F1479-D34E-AC87-D867-68233A10AB4D}"/>
              </a:ext>
            </a:extLst>
          </p:cNvPr>
          <p:cNvSpPr txBox="1"/>
          <p:nvPr/>
        </p:nvSpPr>
        <p:spPr>
          <a:xfrm>
            <a:off x="10699177" y="24372014"/>
            <a:ext cx="236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한컴산뜻돋움" panose="02000000000000000000"/>
              </a:rPr>
              <a:t>아두이노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한컴산뜻돋움" panose="02000000000000000000"/>
              </a:rPr>
              <a:t> 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한컴산뜻돋움" panose="02000000000000000000"/>
              </a:rPr>
              <a:t>(INPUT)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한컴산뜻돋움" panose="0200000000000000000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8D0073D-ABAC-44D1-70B7-2DA862D1C2BD}"/>
              </a:ext>
            </a:extLst>
          </p:cNvPr>
          <p:cNvSpPr txBox="1"/>
          <p:nvPr/>
        </p:nvSpPr>
        <p:spPr>
          <a:xfrm>
            <a:off x="8923087" y="22863204"/>
            <a:ext cx="385138" cy="1231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    </a:t>
            </a:r>
            <a:r>
              <a:rPr lang="ko-KR" altLang="en-US" b="1" dirty="0"/>
              <a:t>시 계</a:t>
            </a:r>
            <a:endParaRPr lang="en-US" altLang="ko-KR" b="1" dirty="0"/>
          </a:p>
          <a:p>
            <a:endParaRPr lang="ko-KR" altLang="en-US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233BA3A5-B789-C507-74AC-CCB64E4E7562}"/>
              </a:ext>
            </a:extLst>
          </p:cNvPr>
          <p:cNvSpPr txBox="1"/>
          <p:nvPr/>
        </p:nvSpPr>
        <p:spPr>
          <a:xfrm>
            <a:off x="16741316" y="11791448"/>
            <a:ext cx="15088841" cy="666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3450" b="1" dirty="0">
                <a:solidFill>
                  <a:srgbClr val="6C1E4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AI Model for Image Analysis by Plant Growth Stage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BB2ED5FC-A939-44A5-83A5-6BC6F7D32CFD}"/>
              </a:ext>
            </a:extLst>
          </p:cNvPr>
          <p:cNvSpPr txBox="1"/>
          <p:nvPr/>
        </p:nvSpPr>
        <p:spPr>
          <a:xfrm>
            <a:off x="8003422" y="31497139"/>
            <a:ext cx="1413151" cy="14480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Growth</a:t>
            </a:r>
            <a:endParaRPr lang="en-US" altLang="ko-KR" dirty="0"/>
          </a:p>
          <a:p>
            <a:endParaRPr lang="en-US" altLang="ko-KR" sz="900" dirty="0"/>
          </a:p>
          <a:p>
            <a:r>
              <a:rPr lang="en-US" altLang="ko-KR" sz="930" dirty="0"/>
              <a:t>Temperature : 17~27℃</a:t>
            </a:r>
          </a:p>
          <a:p>
            <a:endParaRPr lang="en-US" altLang="ko-KR" sz="930" dirty="0"/>
          </a:p>
          <a:p>
            <a:r>
              <a:rPr lang="en-US" altLang="ko-KR" sz="930" dirty="0"/>
              <a:t>Humid : 65 %</a:t>
            </a:r>
          </a:p>
          <a:p>
            <a:endParaRPr lang="en-US" altLang="ko-KR" sz="930" dirty="0"/>
          </a:p>
          <a:p>
            <a:r>
              <a:rPr lang="en-US" altLang="ko-KR" sz="930" dirty="0"/>
              <a:t>Lux : 10000 ~ 30000 lux</a:t>
            </a:r>
          </a:p>
          <a:p>
            <a:endParaRPr lang="en-US" altLang="ko-KR" sz="930" dirty="0"/>
          </a:p>
          <a:p>
            <a:r>
              <a:rPr lang="en-US" altLang="ko-KR" sz="930" dirty="0"/>
              <a:t>CO2 : 600~1,500 ppm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5CE431E-055A-BBD2-4705-437AAB2DBAAB}"/>
              </a:ext>
            </a:extLst>
          </p:cNvPr>
          <p:cNvSpPr txBox="1"/>
          <p:nvPr/>
        </p:nvSpPr>
        <p:spPr>
          <a:xfrm>
            <a:off x="5283241" y="32839102"/>
            <a:ext cx="84651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Live </a:t>
            </a:r>
            <a:r>
              <a:rPr lang="en-US" altLang="ko-KR" sz="1400" b="1" dirty="0">
                <a:solidFill>
                  <a:srgbClr val="FF0000"/>
                </a:solidFill>
              </a:rPr>
              <a:t>ON</a:t>
            </a:r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965826C2-E711-FFFB-5853-3582A2B2554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5895886" y="29429746"/>
            <a:ext cx="5937372" cy="5937372"/>
          </a:xfrm>
          <a:prstGeom prst="rect">
            <a:avLst/>
          </a:prstGeom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A6E48388-999E-4FF3-9393-EC3417E878BC}"/>
              </a:ext>
            </a:extLst>
          </p:cNvPr>
          <p:cNvSpPr txBox="1"/>
          <p:nvPr/>
        </p:nvSpPr>
        <p:spPr>
          <a:xfrm>
            <a:off x="646270" y="27957729"/>
            <a:ext cx="15226117" cy="304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defRPr/>
            </a:pPr>
            <a:r>
              <a:rPr lang="en-US" altLang="ko-KR" sz="3400" b="1" dirty="0">
                <a:solidFill>
                  <a:srgbClr val="6C1E4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	</a:t>
            </a:r>
            <a:r>
              <a:rPr lang="en-US" altLang="ko-KR" sz="3500" b="1" dirty="0">
                <a:solidFill>
                  <a:srgbClr val="6C1E4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Flask Web Dashboard</a:t>
            </a:r>
          </a:p>
          <a:p>
            <a:pPr algn="just">
              <a:lnSpc>
                <a:spcPct val="125000"/>
              </a:lnSpc>
              <a:defRPr/>
            </a:pPr>
            <a:r>
              <a:rPr lang="ko-KR" altLang="en-US" sz="3000" b="1" dirty="0">
                <a:ea typeface="한컴산뜻돋움" panose="02000000000000000000" pitchFamily="2" charset="-127"/>
              </a:rPr>
              <a:t>사용자가 쉽게 환경 조절 장치를 제어할 수 있는 매체</a:t>
            </a:r>
            <a:r>
              <a:rPr lang="en-US" altLang="ko-KR" sz="3000" b="1" dirty="0">
                <a:ea typeface="한컴산뜻돋움" panose="02000000000000000000" pitchFamily="2" charset="-127"/>
              </a:rPr>
              <a:t>(UI)</a:t>
            </a:r>
            <a:r>
              <a:rPr lang="ko-KR" altLang="en-US" sz="3000" b="1" dirty="0">
                <a:ea typeface="한컴산뜻돋움" panose="02000000000000000000" pitchFamily="2" charset="-127"/>
              </a:rPr>
              <a:t>로 대시보드를 이용하였다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카메라 모듈로 부터 받아온 생육 단계 구분 값을 대시보드에 실시간으로 나타내고 그에 맞는 환경 값을 맞춰주는 것을 시각적으로 보여줄 수 있다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</a:t>
            </a:r>
            <a:r>
              <a:rPr lang="ko-KR" altLang="en-US" sz="3000" b="1" dirty="0">
                <a:ea typeface="한컴산뜻돋움" panose="02000000000000000000" pitchFamily="2" charset="-127"/>
              </a:rPr>
              <a:t> 대시보드는 </a:t>
            </a:r>
            <a:r>
              <a:rPr lang="en-US" altLang="ko-KR" sz="3000" b="1" dirty="0">
                <a:ea typeface="한컴산뜻돋움" panose="02000000000000000000" pitchFamily="2" charset="-127"/>
              </a:rPr>
              <a:t>Python</a:t>
            </a:r>
            <a:r>
              <a:rPr lang="ko-KR" altLang="en-US" sz="3000" b="1" dirty="0">
                <a:ea typeface="한컴산뜻돋움" panose="02000000000000000000" pitchFamily="2" charset="-127"/>
              </a:rPr>
              <a:t> </a:t>
            </a:r>
            <a:r>
              <a:rPr lang="en-US" altLang="ko-KR" sz="3000" b="1" dirty="0">
                <a:ea typeface="한컴산뜻돋움" panose="02000000000000000000" pitchFamily="2" charset="-127"/>
              </a:rPr>
              <a:t>Flask</a:t>
            </a:r>
            <a:r>
              <a:rPr lang="ko-KR" altLang="en-US" sz="3000" b="1" dirty="0">
                <a:ea typeface="한컴산뜻돋움" panose="02000000000000000000" pitchFamily="2" charset="-127"/>
              </a:rPr>
              <a:t>를 이용해 </a:t>
            </a:r>
            <a:r>
              <a:rPr lang="en-US" altLang="ko-KR" sz="3000" b="1" dirty="0">
                <a:ea typeface="한컴산뜻돋움" panose="02000000000000000000" pitchFamily="2" charset="-127"/>
              </a:rPr>
              <a:t>HTML</a:t>
            </a:r>
            <a:r>
              <a:rPr lang="ko-KR" altLang="en-US" sz="3000" b="1" dirty="0">
                <a:ea typeface="한컴산뜻돋움" panose="02000000000000000000" pitchFamily="2" charset="-127"/>
              </a:rPr>
              <a:t>로 구현하였고 </a:t>
            </a:r>
            <a:r>
              <a:rPr lang="ko-KR" altLang="en-US" sz="3000" b="1" dirty="0" err="1">
                <a:ea typeface="한컴산뜻돋움" panose="02000000000000000000" pitchFamily="2" charset="-127"/>
              </a:rPr>
              <a:t>파이썬과</a:t>
            </a:r>
            <a:r>
              <a:rPr lang="ko-KR" altLang="en-US" sz="3000" b="1" dirty="0">
                <a:ea typeface="한컴산뜻돋움" panose="02000000000000000000" pitchFamily="2" charset="-127"/>
              </a:rPr>
              <a:t> 데이터 값 공유는 </a:t>
            </a:r>
            <a:r>
              <a:rPr lang="en-US" altLang="ko-KR" sz="3000" b="1" dirty="0">
                <a:ea typeface="한컴산뜻돋움" panose="02000000000000000000" pitchFamily="2" charset="-127"/>
              </a:rPr>
              <a:t>java scrip</a:t>
            </a:r>
            <a:r>
              <a:rPr lang="ko-KR" altLang="en-US" sz="3000" b="1" dirty="0">
                <a:ea typeface="한컴산뜻돋움" panose="02000000000000000000" pitchFamily="2" charset="-127"/>
              </a:rPr>
              <a:t>를 이용하여 구현하였다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6573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17FB8B56954894899306111D41A51EC" ma:contentTypeVersion="0" ma:contentTypeDescription="새 문서를 만듭니다." ma:contentTypeScope="" ma:versionID="a8dbae3f9183bd11f8e69e35676a2a2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e40132dc310ec124cafddfc8f6faad50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EFF5543-8856-4F29-B660-95A88FB40199}">
  <ds:schemaRefs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8F8DFC32-ACB5-4F55-BA5B-D57FEE9905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ED84189-8944-4C2B-863A-0167D6F584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6997</TotalTime>
  <Words>1074</Words>
  <Application>Microsoft Office PowerPoint</Application>
  <PresentationFormat>사용자 지정</PresentationFormat>
  <Paragraphs>154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12" baseType="lpstr">
      <vt:lpstr>Arial Unicode MS</vt:lpstr>
      <vt:lpstr>Microsoft GothicNeo</vt:lpstr>
      <vt:lpstr>맑은 고딕</vt:lpstr>
      <vt:lpstr>바탕체</vt:lpstr>
      <vt:lpstr>한컴산뜻돋움</vt:lpstr>
      <vt:lpstr>Arial</vt:lpstr>
      <vt:lpstr>Calibri</vt:lpstr>
      <vt:lpstr>Calibri Light</vt:lpstr>
      <vt:lpstr>Cambria Math</vt:lpstr>
      <vt:lpstr>Times New Roman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Strawberry Photosynthetic Characteristics  according to Leaf Position and Days After Planting</dc:title>
  <dc:creator>최 수영</dc:creator>
  <cp:lastModifiedBy>default</cp:lastModifiedBy>
  <cp:revision>202</cp:revision>
  <dcterms:created xsi:type="dcterms:W3CDTF">2022-08-31T03:06:53Z</dcterms:created>
  <dcterms:modified xsi:type="dcterms:W3CDTF">2022-11-01T05:39:09Z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0x010100D17FB8B56954894899306111D41A51EC</vt:lpwstr>
  </property>
</Properties>
</file>